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256" r:id="rId2"/>
    <p:sldId id="309" r:id="rId3"/>
    <p:sldId id="273" r:id="rId4"/>
    <p:sldId id="294" r:id="rId5"/>
    <p:sldId id="295" r:id="rId6"/>
    <p:sldId id="316" r:id="rId7"/>
    <p:sldId id="314" r:id="rId8"/>
    <p:sldId id="319" r:id="rId9"/>
    <p:sldId id="320" r:id="rId10"/>
    <p:sldId id="321" r:id="rId11"/>
    <p:sldId id="322" r:id="rId12"/>
    <p:sldId id="323" r:id="rId13"/>
    <p:sldId id="317" r:id="rId14"/>
    <p:sldId id="312" r:id="rId15"/>
  </p:sldIdLst>
  <p:sldSz cx="9144000" cy="6858000" type="screen4x3"/>
  <p:notesSz cx="6797675" cy="992822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658" y="86"/>
      </p:cViewPr>
      <p:guideLst>
        <p:guide orient="horz" pos="1434"/>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DAAFFE-0AF7-4462-815E-B0DE8A8E17D7}"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it-IT"/>
        </a:p>
      </dgm:t>
    </dgm:pt>
    <dgm:pt modelId="{4AE56374-D61D-4B72-8972-505F2D67A011}">
      <dgm:prSet phldrT="[Testo]" custT="1"/>
      <dgm:spPr/>
      <dgm:t>
        <a:bodyPr/>
        <a:lstStyle/>
        <a:p>
          <a:r>
            <a:rPr lang="it-IT" sz="1200" dirty="0" smtClean="0"/>
            <a:t>Soggetto</a:t>
          </a:r>
          <a:endParaRPr lang="it-IT" sz="1200" dirty="0"/>
        </a:p>
      </dgm:t>
    </dgm:pt>
    <dgm:pt modelId="{AEE84083-ECBD-434D-BAD0-E28DBFCF3250}" type="parTrans" cxnId="{DC537C1C-BC43-4DEF-BBCD-2FC3952122BB}">
      <dgm:prSet/>
      <dgm:spPr/>
      <dgm:t>
        <a:bodyPr/>
        <a:lstStyle/>
        <a:p>
          <a:endParaRPr lang="it-IT"/>
        </a:p>
      </dgm:t>
    </dgm:pt>
    <dgm:pt modelId="{325F1EDC-D014-47E0-A9D2-B7408F28D829}" type="sibTrans" cxnId="{DC537C1C-BC43-4DEF-BBCD-2FC3952122BB}">
      <dgm:prSet/>
      <dgm:spPr/>
      <dgm:t>
        <a:bodyPr/>
        <a:lstStyle/>
        <a:p>
          <a:endParaRPr lang="it-IT"/>
        </a:p>
      </dgm:t>
    </dgm:pt>
    <dgm:pt modelId="{47FA8A78-861D-451B-9D55-B9EB20EE582C}">
      <dgm:prSet phldrT="[Testo]" custT="1"/>
      <dgm:spPr/>
      <dgm:t>
        <a:bodyPr/>
        <a:lstStyle/>
        <a:p>
          <a:r>
            <a:rPr lang="it-IT" sz="1200" dirty="0" smtClean="0"/>
            <a:t>Organizzazione</a:t>
          </a:r>
          <a:endParaRPr lang="it-IT" sz="1200" dirty="0"/>
        </a:p>
      </dgm:t>
    </dgm:pt>
    <dgm:pt modelId="{A68E8049-E373-47E4-A744-2217CF49C2B3}" type="parTrans" cxnId="{AE42BE04-C9CB-4D58-A61A-8C4144146DC6}">
      <dgm:prSet/>
      <dgm:spPr/>
      <dgm:t>
        <a:bodyPr/>
        <a:lstStyle/>
        <a:p>
          <a:endParaRPr lang="it-IT"/>
        </a:p>
      </dgm:t>
    </dgm:pt>
    <dgm:pt modelId="{417356C9-3875-4150-B667-938B90CEF931}" type="sibTrans" cxnId="{AE42BE04-C9CB-4D58-A61A-8C4144146DC6}">
      <dgm:prSet/>
      <dgm:spPr/>
      <dgm:t>
        <a:bodyPr/>
        <a:lstStyle/>
        <a:p>
          <a:endParaRPr lang="it-IT"/>
        </a:p>
      </dgm:t>
    </dgm:pt>
    <dgm:pt modelId="{63B73436-9F6B-4902-BF3F-822656CED740}" type="pres">
      <dgm:prSet presAssocID="{80DAAFFE-0AF7-4462-815E-B0DE8A8E17D7}" presName="diagram" presStyleCnt="0">
        <dgm:presLayoutVars>
          <dgm:dir/>
          <dgm:resizeHandles val="exact"/>
        </dgm:presLayoutVars>
      </dgm:prSet>
      <dgm:spPr/>
      <dgm:t>
        <a:bodyPr/>
        <a:lstStyle/>
        <a:p>
          <a:endParaRPr lang="it-IT"/>
        </a:p>
      </dgm:t>
    </dgm:pt>
    <dgm:pt modelId="{96EE365F-5099-4F1D-AB50-4B12B25EFD71}" type="pres">
      <dgm:prSet presAssocID="{4AE56374-D61D-4B72-8972-505F2D67A011}" presName="arrow" presStyleLbl="node1" presStyleIdx="0" presStyleCnt="2">
        <dgm:presLayoutVars>
          <dgm:bulletEnabled val="1"/>
        </dgm:presLayoutVars>
      </dgm:prSet>
      <dgm:spPr/>
      <dgm:t>
        <a:bodyPr/>
        <a:lstStyle/>
        <a:p>
          <a:endParaRPr lang="it-IT"/>
        </a:p>
      </dgm:t>
    </dgm:pt>
    <dgm:pt modelId="{13EBF7D5-5F1C-47D2-8653-56329F0B71A1}" type="pres">
      <dgm:prSet presAssocID="{47FA8A78-861D-451B-9D55-B9EB20EE582C}" presName="arrow" presStyleLbl="node1" presStyleIdx="1" presStyleCnt="2" custRadScaleRad="100042" custRadScaleInc="922">
        <dgm:presLayoutVars>
          <dgm:bulletEnabled val="1"/>
        </dgm:presLayoutVars>
      </dgm:prSet>
      <dgm:spPr/>
      <dgm:t>
        <a:bodyPr/>
        <a:lstStyle/>
        <a:p>
          <a:endParaRPr lang="it-IT"/>
        </a:p>
      </dgm:t>
    </dgm:pt>
  </dgm:ptLst>
  <dgm:cxnLst>
    <dgm:cxn modelId="{DC537C1C-BC43-4DEF-BBCD-2FC3952122BB}" srcId="{80DAAFFE-0AF7-4462-815E-B0DE8A8E17D7}" destId="{4AE56374-D61D-4B72-8972-505F2D67A011}" srcOrd="0" destOrd="0" parTransId="{AEE84083-ECBD-434D-BAD0-E28DBFCF3250}" sibTransId="{325F1EDC-D014-47E0-A9D2-B7408F28D829}"/>
    <dgm:cxn modelId="{AE981CD8-73DF-4C26-AC84-A0CC724D5831}" type="presOf" srcId="{47FA8A78-861D-451B-9D55-B9EB20EE582C}" destId="{13EBF7D5-5F1C-47D2-8653-56329F0B71A1}" srcOrd="0" destOrd="0" presId="urn:microsoft.com/office/officeart/2005/8/layout/arrow5"/>
    <dgm:cxn modelId="{FFA3382E-814D-4F4D-9A24-FD2919792913}" type="presOf" srcId="{4AE56374-D61D-4B72-8972-505F2D67A011}" destId="{96EE365F-5099-4F1D-AB50-4B12B25EFD71}" srcOrd="0" destOrd="0" presId="urn:microsoft.com/office/officeart/2005/8/layout/arrow5"/>
    <dgm:cxn modelId="{A5FA8D77-8317-4535-AFF1-65BB0BAE86C5}" type="presOf" srcId="{80DAAFFE-0AF7-4462-815E-B0DE8A8E17D7}" destId="{63B73436-9F6B-4902-BF3F-822656CED740}" srcOrd="0" destOrd="0" presId="urn:microsoft.com/office/officeart/2005/8/layout/arrow5"/>
    <dgm:cxn modelId="{AE42BE04-C9CB-4D58-A61A-8C4144146DC6}" srcId="{80DAAFFE-0AF7-4462-815E-B0DE8A8E17D7}" destId="{47FA8A78-861D-451B-9D55-B9EB20EE582C}" srcOrd="1" destOrd="0" parTransId="{A68E8049-E373-47E4-A744-2217CF49C2B3}" sibTransId="{417356C9-3875-4150-B667-938B90CEF931}"/>
    <dgm:cxn modelId="{4A62F40A-9D63-4FBB-BF3B-FC6FE11D37F2}" type="presParOf" srcId="{63B73436-9F6B-4902-BF3F-822656CED740}" destId="{96EE365F-5099-4F1D-AB50-4B12B25EFD71}" srcOrd="0" destOrd="0" presId="urn:microsoft.com/office/officeart/2005/8/layout/arrow5"/>
    <dgm:cxn modelId="{D520E0AD-2E93-4814-949B-31115ED1BC53}" type="presParOf" srcId="{63B73436-9F6B-4902-BF3F-822656CED740}" destId="{13EBF7D5-5F1C-47D2-8653-56329F0B71A1}"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EE365F-5099-4F1D-AB50-4B12B25EFD71}">
      <dsp:nvSpPr>
        <dsp:cNvPr id="0" name=""/>
        <dsp:cNvSpPr/>
      </dsp:nvSpPr>
      <dsp:spPr>
        <a:xfrm rot="16200000">
          <a:off x="1047" y="640"/>
          <a:ext cx="1510886" cy="1510886"/>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it-IT" sz="1200" kern="1200" dirty="0" smtClean="0"/>
            <a:t>Soggetto</a:t>
          </a:r>
          <a:endParaRPr lang="it-IT" sz="1200" kern="1200" dirty="0"/>
        </a:p>
      </dsp:txBody>
      <dsp:txXfrm rot="5400000">
        <a:off x="1047" y="378361"/>
        <a:ext cx="1246481" cy="755443"/>
      </dsp:txXfrm>
    </dsp:sp>
    <dsp:sp modelId="{13EBF7D5-5F1C-47D2-8653-56329F0B71A1}">
      <dsp:nvSpPr>
        <dsp:cNvPr id="0" name=""/>
        <dsp:cNvSpPr/>
      </dsp:nvSpPr>
      <dsp:spPr>
        <a:xfrm rot="5400000">
          <a:off x="5016115" y="1281"/>
          <a:ext cx="1510886" cy="1510886"/>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it-IT" sz="1200" kern="1200" dirty="0" smtClean="0"/>
            <a:t>Organizzazione</a:t>
          </a:r>
          <a:endParaRPr lang="it-IT" sz="1200" kern="1200" dirty="0"/>
        </a:p>
      </dsp:txBody>
      <dsp:txXfrm rot="-5400000">
        <a:off x="5280520" y="379003"/>
        <a:ext cx="1246481" cy="755443"/>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EC67E120-0933-47F9-836E-685AF6931CAE}" type="datetimeFigureOut">
              <a:rPr lang="it-IT" smtClean="0"/>
              <a:t>01/02/2016</a:t>
            </a:fld>
            <a:endParaRPr lang="it-IT"/>
          </a:p>
        </p:txBody>
      </p:sp>
      <p:sp>
        <p:nvSpPr>
          <p:cNvPr id="4" name="Segnaposto piè di pagina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6933617-F803-4167-BE1E-4799C093C24E}" type="slidenum">
              <a:rPr lang="it-IT" smtClean="0"/>
              <a:t>‹N›</a:t>
            </a:fld>
            <a:endParaRPr lang="it-IT"/>
          </a:p>
        </p:txBody>
      </p:sp>
    </p:spTree>
    <p:extLst>
      <p:ext uri="{BB962C8B-B14F-4D97-AF65-F5344CB8AC3E}">
        <p14:creationId xmlns:p14="http://schemas.microsoft.com/office/powerpoint/2010/main" val="320828527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562A6DD8-BAE9-4995-ADDC-C8F9F6DD9CDF}" type="datetimeFigureOut">
              <a:rPr lang="it-IT" smtClean="0"/>
              <a:t>01/02/2016</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03BEC39D-D804-40AF-8FAE-7162F6BAE5E7}" type="slidenum">
              <a:rPr lang="it-IT" smtClean="0"/>
              <a:t>‹N›</a:t>
            </a:fld>
            <a:endParaRPr lang="it-IT"/>
          </a:p>
        </p:txBody>
      </p:sp>
    </p:spTree>
    <p:extLst>
      <p:ext uri="{BB962C8B-B14F-4D97-AF65-F5344CB8AC3E}">
        <p14:creationId xmlns:p14="http://schemas.microsoft.com/office/powerpoint/2010/main" val="3331334284"/>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piè di pagina 3"/>
          <p:cNvSpPr>
            <a:spLocks noGrp="1"/>
          </p:cNvSpPr>
          <p:nvPr>
            <p:ph type="ftr" sz="quarter" idx="10"/>
          </p:nvPr>
        </p:nvSpPr>
        <p:spPr/>
        <p:txBody>
          <a:bodyPr/>
          <a:lstStyle/>
          <a:p>
            <a:endParaRPr lang="it-IT"/>
          </a:p>
        </p:txBody>
      </p:sp>
      <p:sp>
        <p:nvSpPr>
          <p:cNvPr id="5" name="Segnaposto numero diapositiva 4"/>
          <p:cNvSpPr>
            <a:spLocks noGrp="1"/>
          </p:cNvSpPr>
          <p:nvPr>
            <p:ph type="sldNum" sz="quarter" idx="11"/>
          </p:nvPr>
        </p:nvSpPr>
        <p:spPr/>
        <p:txBody>
          <a:bodyPr/>
          <a:lstStyle/>
          <a:p>
            <a:fld id="{03BEC39D-D804-40AF-8FAE-7162F6BAE5E7}" type="slidenum">
              <a:rPr lang="it-IT" smtClean="0"/>
              <a:t>3</a:t>
            </a:fld>
            <a:endParaRPr lang="it-IT"/>
          </a:p>
        </p:txBody>
      </p:sp>
    </p:spTree>
    <p:extLst>
      <p:ext uri="{BB962C8B-B14F-4D97-AF65-F5344CB8AC3E}">
        <p14:creationId xmlns:p14="http://schemas.microsoft.com/office/powerpoint/2010/main" val="1038720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3BEC39D-D804-40AF-8FAE-7162F6BAE5E7}" type="slidenum">
              <a:rPr lang="it-IT" smtClean="0"/>
              <a:t>9</a:t>
            </a:fld>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2716001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6FBEBE7-AC97-4D80-B750-15DA54B0F6E1}" type="datetime1">
              <a:rPr lang="it-IT" smtClean="0"/>
              <a:t>01/02/2016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E967F5E-B7F4-4ED8-8C93-A6ADB9960B7B}" type="slidenum">
              <a:rPr lang="it-IT" smtClean="0"/>
              <a:t>‹N›</a:t>
            </a:fld>
            <a:endParaRPr lang="it-IT"/>
          </a:p>
        </p:txBody>
      </p:sp>
    </p:spTree>
    <p:extLst>
      <p:ext uri="{BB962C8B-B14F-4D97-AF65-F5344CB8AC3E}">
        <p14:creationId xmlns:p14="http://schemas.microsoft.com/office/powerpoint/2010/main" val="832052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1404B5E-1B64-43B1-AFB6-20BEA3CF91E2}" type="datetime1">
              <a:rPr lang="it-IT" smtClean="0"/>
              <a:t>01/02/2016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E967F5E-B7F4-4ED8-8C93-A6ADB9960B7B}" type="slidenum">
              <a:rPr lang="it-IT" smtClean="0"/>
              <a:t>‹N›</a:t>
            </a:fld>
            <a:endParaRPr lang="it-IT"/>
          </a:p>
        </p:txBody>
      </p:sp>
    </p:spTree>
    <p:extLst>
      <p:ext uri="{BB962C8B-B14F-4D97-AF65-F5344CB8AC3E}">
        <p14:creationId xmlns:p14="http://schemas.microsoft.com/office/powerpoint/2010/main" val="567967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45A8F2E-6D65-4F16-BEF4-A237C4F5FFA1}" type="datetime1">
              <a:rPr lang="it-IT" smtClean="0"/>
              <a:t>01/02/2016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E967F5E-B7F4-4ED8-8C93-A6ADB9960B7B}" type="slidenum">
              <a:rPr lang="it-IT" smtClean="0"/>
              <a:t>‹N›</a:t>
            </a:fld>
            <a:endParaRPr lang="it-IT"/>
          </a:p>
        </p:txBody>
      </p:sp>
    </p:spTree>
    <p:extLst>
      <p:ext uri="{BB962C8B-B14F-4D97-AF65-F5344CB8AC3E}">
        <p14:creationId xmlns:p14="http://schemas.microsoft.com/office/powerpoint/2010/main" val="2123255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3003CE8-C8D3-4C4C-9F72-DD39348BF07C}" type="datetime1">
              <a:rPr lang="it-IT" smtClean="0"/>
              <a:t>01/02/2016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E967F5E-B7F4-4ED8-8C93-A6ADB9960B7B}" type="slidenum">
              <a:rPr lang="it-IT" smtClean="0"/>
              <a:t>‹N›</a:t>
            </a:fld>
            <a:endParaRPr lang="it-IT"/>
          </a:p>
        </p:txBody>
      </p:sp>
    </p:spTree>
    <p:extLst>
      <p:ext uri="{BB962C8B-B14F-4D97-AF65-F5344CB8AC3E}">
        <p14:creationId xmlns:p14="http://schemas.microsoft.com/office/powerpoint/2010/main" val="417558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C9FF8F5D-F113-4DEA-B082-9C63552C804B}" type="datetime1">
              <a:rPr lang="it-IT" smtClean="0"/>
              <a:t>01/02/2016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E967F5E-B7F4-4ED8-8C93-A6ADB9960B7B}" type="slidenum">
              <a:rPr lang="it-IT" smtClean="0"/>
              <a:t>‹N›</a:t>
            </a:fld>
            <a:endParaRPr lang="it-IT"/>
          </a:p>
        </p:txBody>
      </p:sp>
    </p:spTree>
    <p:extLst>
      <p:ext uri="{BB962C8B-B14F-4D97-AF65-F5344CB8AC3E}">
        <p14:creationId xmlns:p14="http://schemas.microsoft.com/office/powerpoint/2010/main" val="200115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C66B45D-6567-4730-A4D5-5B7B90BA20D3}" type="datetime1">
              <a:rPr lang="it-IT" smtClean="0"/>
              <a:t>01/02/2016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E967F5E-B7F4-4ED8-8C93-A6ADB9960B7B}" type="slidenum">
              <a:rPr lang="it-IT" smtClean="0"/>
              <a:t>‹N›</a:t>
            </a:fld>
            <a:endParaRPr lang="it-IT"/>
          </a:p>
        </p:txBody>
      </p:sp>
    </p:spTree>
    <p:extLst>
      <p:ext uri="{BB962C8B-B14F-4D97-AF65-F5344CB8AC3E}">
        <p14:creationId xmlns:p14="http://schemas.microsoft.com/office/powerpoint/2010/main" val="2544858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89BC49D-0D0E-48BC-A05E-21F38C0FF636}" type="datetime1">
              <a:rPr lang="it-IT" smtClean="0"/>
              <a:t>01/02/2016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E967F5E-B7F4-4ED8-8C93-A6ADB9960B7B}" type="slidenum">
              <a:rPr lang="it-IT" smtClean="0"/>
              <a:t>‹N›</a:t>
            </a:fld>
            <a:endParaRPr lang="it-IT"/>
          </a:p>
        </p:txBody>
      </p:sp>
    </p:spTree>
    <p:extLst>
      <p:ext uri="{BB962C8B-B14F-4D97-AF65-F5344CB8AC3E}">
        <p14:creationId xmlns:p14="http://schemas.microsoft.com/office/powerpoint/2010/main" val="1644703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74A94FB-CE24-48BB-8064-C13593560886}" type="datetime1">
              <a:rPr lang="it-IT" smtClean="0"/>
              <a:t>01/02/2016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E967F5E-B7F4-4ED8-8C93-A6ADB9960B7B}" type="slidenum">
              <a:rPr lang="it-IT" smtClean="0"/>
              <a:t>‹N›</a:t>
            </a:fld>
            <a:endParaRPr lang="it-IT"/>
          </a:p>
        </p:txBody>
      </p:sp>
    </p:spTree>
    <p:extLst>
      <p:ext uri="{BB962C8B-B14F-4D97-AF65-F5344CB8AC3E}">
        <p14:creationId xmlns:p14="http://schemas.microsoft.com/office/powerpoint/2010/main" val="1402254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45B26C6-19F9-4308-A8C0-0DCFBD048508}" type="datetime1">
              <a:rPr lang="it-IT" smtClean="0"/>
              <a:t>01/02/2016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E967F5E-B7F4-4ED8-8C93-A6ADB9960B7B}" type="slidenum">
              <a:rPr lang="it-IT" smtClean="0"/>
              <a:t>‹N›</a:t>
            </a:fld>
            <a:endParaRPr lang="it-IT"/>
          </a:p>
        </p:txBody>
      </p:sp>
    </p:spTree>
    <p:extLst>
      <p:ext uri="{BB962C8B-B14F-4D97-AF65-F5344CB8AC3E}">
        <p14:creationId xmlns:p14="http://schemas.microsoft.com/office/powerpoint/2010/main" val="2720147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C398F7A-C65E-4341-AB8D-B8EEC067984D}" type="datetime1">
              <a:rPr lang="it-IT" smtClean="0"/>
              <a:t>01/02/2016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E967F5E-B7F4-4ED8-8C93-A6ADB9960B7B}" type="slidenum">
              <a:rPr lang="it-IT" smtClean="0"/>
              <a:t>‹N›</a:t>
            </a:fld>
            <a:endParaRPr lang="it-IT"/>
          </a:p>
        </p:txBody>
      </p:sp>
    </p:spTree>
    <p:extLst>
      <p:ext uri="{BB962C8B-B14F-4D97-AF65-F5344CB8AC3E}">
        <p14:creationId xmlns:p14="http://schemas.microsoft.com/office/powerpoint/2010/main" val="178067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E78CD62-9C2C-4C8F-A2D7-924B93826542}" type="datetime1">
              <a:rPr lang="it-IT" smtClean="0"/>
              <a:t>01/02/2016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E967F5E-B7F4-4ED8-8C93-A6ADB9960B7B}" type="slidenum">
              <a:rPr lang="it-IT" smtClean="0"/>
              <a:t>‹N›</a:t>
            </a:fld>
            <a:endParaRPr lang="it-IT"/>
          </a:p>
        </p:txBody>
      </p:sp>
    </p:spTree>
    <p:extLst>
      <p:ext uri="{BB962C8B-B14F-4D97-AF65-F5344CB8AC3E}">
        <p14:creationId xmlns:p14="http://schemas.microsoft.com/office/powerpoint/2010/main" val="2472516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7A0E19-70EE-489A-BDD5-22C7E6D9DCCD}" type="datetime1">
              <a:rPr lang="it-IT" smtClean="0"/>
              <a:t>01/02/2016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967F5E-B7F4-4ED8-8C93-A6ADB9960B7B}" type="slidenum">
              <a:rPr lang="it-IT" smtClean="0"/>
              <a:t>‹N›</a:t>
            </a:fld>
            <a:endParaRPr lang="it-IT"/>
          </a:p>
        </p:txBody>
      </p:sp>
    </p:spTree>
    <p:extLst>
      <p:ext uri="{BB962C8B-B14F-4D97-AF65-F5344CB8AC3E}">
        <p14:creationId xmlns:p14="http://schemas.microsoft.com/office/powerpoint/2010/main" val="584269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mailto:anticorruzione@infratelitalia.it"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907704" y="3471143"/>
            <a:ext cx="6048672" cy="1470025"/>
          </a:xfrm>
        </p:spPr>
        <p:txBody>
          <a:bodyPr>
            <a:normAutofit/>
          </a:bodyPr>
          <a:lstStyle/>
          <a:p>
            <a:pPr algn="r"/>
            <a:r>
              <a:rPr lang="it-IT" sz="2400" dirty="0" smtClean="0">
                <a:solidFill>
                  <a:schemeClr val="tx2"/>
                </a:solidFill>
              </a:rPr>
              <a:t>Anticorruzione e Trasparenza</a:t>
            </a:r>
            <a:br>
              <a:rPr lang="it-IT" sz="2400" dirty="0" smtClean="0">
                <a:solidFill>
                  <a:schemeClr val="tx2"/>
                </a:solidFill>
              </a:rPr>
            </a:br>
            <a:r>
              <a:rPr lang="it-IT" sz="2400" dirty="0" smtClean="0">
                <a:solidFill>
                  <a:schemeClr val="tx2"/>
                </a:solidFill>
              </a:rPr>
              <a:t>Aggiornamento Piano Prevenzione </a:t>
            </a:r>
            <a:r>
              <a:rPr lang="it-IT" sz="3200" smtClean="0">
                <a:solidFill>
                  <a:schemeClr val="tx2"/>
                </a:solidFill>
              </a:rPr>
              <a:t/>
            </a:r>
            <a:br>
              <a:rPr lang="it-IT" sz="3200" smtClean="0">
                <a:solidFill>
                  <a:schemeClr val="tx2"/>
                </a:solidFill>
              </a:rPr>
            </a:br>
            <a:r>
              <a:rPr lang="it-IT" sz="1200">
                <a:solidFill>
                  <a:schemeClr val="tx2"/>
                </a:solidFill>
              </a:rPr>
              <a:t> </a:t>
            </a:r>
            <a:r>
              <a:rPr lang="it-IT" sz="1200" smtClean="0">
                <a:solidFill>
                  <a:schemeClr val="tx2"/>
                </a:solidFill>
              </a:rPr>
              <a:t>2 febbraio </a:t>
            </a:r>
            <a:r>
              <a:rPr lang="it-IT" sz="1200" smtClean="0">
                <a:solidFill>
                  <a:schemeClr val="tx2"/>
                </a:solidFill>
              </a:rPr>
              <a:t>2016</a:t>
            </a:r>
            <a:endParaRPr lang="it-IT" sz="1200" dirty="0">
              <a:solidFill>
                <a:schemeClr val="tx2"/>
              </a:solidFill>
            </a:endParaRPr>
          </a:p>
        </p:txBody>
      </p:sp>
      <p:pic>
        <p:nvPicPr>
          <p:cNvPr id="3" name="Picture 2" descr="http://www.pallavolocivitavecchia.it/Immagini/codiceEtico.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42853" y="764703"/>
            <a:ext cx="3456384" cy="2614357"/>
          </a:xfrm>
          <a:prstGeom prst="rect">
            <a:avLst/>
          </a:prstGeom>
          <a:noFill/>
          <a:ln w="9525">
            <a:noFill/>
            <a:miter lim="800000"/>
            <a:headEnd/>
            <a:tailEnd/>
          </a:ln>
        </p:spPr>
      </p:pic>
    </p:spTree>
    <p:extLst>
      <p:ext uri="{BB962C8B-B14F-4D97-AF65-F5344CB8AC3E}">
        <p14:creationId xmlns:p14="http://schemas.microsoft.com/office/powerpoint/2010/main" val="8988476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p:txBody>
          <a:bodyPr/>
          <a:lstStyle/>
          <a:p>
            <a:fld id="{FE967F5E-B7F4-4ED8-8C93-A6ADB9960B7B}" type="slidenum">
              <a:rPr lang="it-IT" smtClean="0"/>
              <a:t>10</a:t>
            </a:fld>
            <a:endParaRPr lang="it-IT"/>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5" y="620688"/>
            <a:ext cx="8735743" cy="45921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97697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179512" y="4211503"/>
            <a:ext cx="8856984" cy="2169825"/>
          </a:xfrm>
          <a:prstGeom prst="rect">
            <a:avLst/>
          </a:prstGeom>
        </p:spPr>
        <p:txBody>
          <a:bodyPr wrap="square">
            <a:spAutoFit/>
          </a:bodyPr>
          <a:lstStyle/>
          <a:p>
            <a:r>
              <a:rPr lang="it-IT" sz="900" dirty="0" smtClean="0">
                <a:solidFill>
                  <a:srgbClr val="7E0000"/>
                </a:solidFill>
              </a:rPr>
              <a:t>Accesso </a:t>
            </a:r>
            <a:r>
              <a:rPr lang="it-IT" sz="900" dirty="0">
                <a:solidFill>
                  <a:srgbClr val="7E0000"/>
                </a:solidFill>
              </a:rPr>
              <a:t>civico  </a:t>
            </a:r>
          </a:p>
          <a:p>
            <a:endParaRPr lang="it-IT" sz="900" dirty="0">
              <a:solidFill>
                <a:schemeClr val="tx2"/>
              </a:solidFill>
            </a:endParaRPr>
          </a:p>
          <a:p>
            <a:r>
              <a:rPr lang="it-IT" sz="900" dirty="0">
                <a:solidFill>
                  <a:schemeClr val="tx2"/>
                </a:solidFill>
              </a:rPr>
              <a:t>L'obbligo previsto dalla normativa vigente in capo all’Autorità di pubblicare documenti, informazioni o dati comporta il diritto di chiunque di richiedere i medesimi, nei casi in cui sia stata omessa la loro pubblicazione.</a:t>
            </a:r>
          </a:p>
          <a:p>
            <a:r>
              <a:rPr lang="it-IT" sz="900" dirty="0" smtClean="0">
                <a:solidFill>
                  <a:schemeClr val="tx2"/>
                </a:solidFill>
              </a:rPr>
              <a:t>La </a:t>
            </a:r>
            <a:r>
              <a:rPr lang="it-IT" sz="900" dirty="0">
                <a:solidFill>
                  <a:schemeClr val="tx2"/>
                </a:solidFill>
              </a:rPr>
              <a:t>richiesta di accesso civico non è sottoposta ad alcuna limitazione quanto alla legittimazione soggettiva del richiedente, non deve essere motivata, è gratuita e va presentata al Responsabile della Trasparenza, anche mediante compilazione di apposito “</a:t>
            </a:r>
            <a:r>
              <a:rPr lang="it-IT" sz="900" dirty="0" err="1">
                <a:solidFill>
                  <a:schemeClr val="tx2"/>
                </a:solidFill>
              </a:rPr>
              <a:t>form</a:t>
            </a:r>
            <a:r>
              <a:rPr lang="it-IT" sz="900" dirty="0">
                <a:solidFill>
                  <a:schemeClr val="tx2"/>
                </a:solidFill>
              </a:rPr>
              <a:t> on-line” disponibile all’interno della sezione “Amministrazione Trasparente”.</a:t>
            </a:r>
          </a:p>
          <a:p>
            <a:pPr algn="just"/>
            <a:r>
              <a:rPr lang="it-IT" sz="900" dirty="0" smtClean="0">
                <a:solidFill>
                  <a:schemeClr val="tx2"/>
                </a:solidFill>
              </a:rPr>
              <a:t>Le </a:t>
            </a:r>
            <a:r>
              <a:rPr lang="it-IT" sz="900" dirty="0">
                <a:solidFill>
                  <a:schemeClr val="tx2"/>
                </a:solidFill>
              </a:rPr>
              <a:t>funzioni relative all’accesso civico potranno essere delegate dal Responsabile della trasparenza ad altro dirigente espressamente individuato con atto formale. Il potere sostitutivo di cui all'articolo 2, comma 9-bis della legge 241/1990, rimarrà, in ogni caso, in capo al Responsabile stesso.</a:t>
            </a:r>
          </a:p>
          <a:p>
            <a:pPr algn="just"/>
            <a:r>
              <a:rPr lang="it-IT" sz="900" dirty="0" smtClean="0">
                <a:solidFill>
                  <a:schemeClr val="tx2"/>
                </a:solidFill>
              </a:rPr>
              <a:t>Nei </a:t>
            </a:r>
            <a:r>
              <a:rPr lang="it-IT" sz="900" dirty="0">
                <a:solidFill>
                  <a:schemeClr val="tx2"/>
                </a:solidFill>
              </a:rPr>
              <a:t>casi in cui il Responsabile della Trasparenza, constati l’omissione della pubblicazione di documenti, informazioni o dati, prevista per legge, invita tempestivamente il Dirigente competente a voler pubblicare nel sito, per il tramite dell’ ufficio comunicazione, il documento, l'informazione o il dato richiesto. La pubblicazione va effettuata entro trenta giorni dalla richiesta di accesso civico e va comunicata al richiedente l'avvenuta pubblicazione, indicando il relativo collegamento ipertestuale. Se il documento, l'informazione o il dato risultano già pubblicati nel rispetto della normativa vigente, il responsabile della trasparenza indica al richiedente il relativo collegamento ipertestuale.</a:t>
            </a:r>
          </a:p>
          <a:p>
            <a:r>
              <a:rPr lang="it-IT" sz="900" dirty="0" smtClean="0">
                <a:solidFill>
                  <a:schemeClr val="tx2"/>
                </a:solidFill>
              </a:rPr>
              <a:t>Nei </a:t>
            </a:r>
            <a:r>
              <a:rPr lang="it-IT" sz="900" dirty="0">
                <a:solidFill>
                  <a:schemeClr val="tx2"/>
                </a:solidFill>
              </a:rPr>
              <a:t>casi di ritardo o mancata risposta, il richiedente può ricorrere al titolare del potere sostitutivo di cui all'articolo 2, comma 9-bis della legge 241/1990, e successive modificazioni, che, verificata la sussistenza dell'obbligo di pubblicazione, nei termini di cui al comma 9-ter del medesimo articolo, provvede come descritto in precedenza.</a:t>
            </a:r>
          </a:p>
          <a:p>
            <a:r>
              <a:rPr lang="it-IT" sz="900" dirty="0" smtClean="0">
                <a:solidFill>
                  <a:schemeClr val="tx2"/>
                </a:solidFill>
              </a:rPr>
              <a:t>La </a:t>
            </a:r>
            <a:r>
              <a:rPr lang="it-IT" sz="900" dirty="0">
                <a:solidFill>
                  <a:schemeClr val="tx2"/>
                </a:solidFill>
              </a:rPr>
              <a:t>tutela del diritto di accesso civico è disciplinata dalle norme sul processo amministrativo (d.lgs. 104/2010, così come modificato dal d.lgs. n. 33/2013) a cui si fa espresso rinvio</a:t>
            </a:r>
            <a:r>
              <a:rPr lang="it-IT" sz="900" dirty="0" smtClean="0">
                <a:solidFill>
                  <a:schemeClr val="tx2"/>
                </a:solidFill>
              </a:rPr>
              <a:t>.</a:t>
            </a:r>
          </a:p>
        </p:txBody>
      </p:sp>
      <p:sp>
        <p:nvSpPr>
          <p:cNvPr id="4" name="Rettangolo 3"/>
          <p:cNvSpPr/>
          <p:nvPr/>
        </p:nvSpPr>
        <p:spPr>
          <a:xfrm>
            <a:off x="5256584" y="6381328"/>
            <a:ext cx="3779912" cy="215444"/>
          </a:xfrm>
          <a:prstGeom prst="rect">
            <a:avLst/>
          </a:prstGeom>
        </p:spPr>
        <p:txBody>
          <a:bodyPr wrap="square">
            <a:spAutoFit/>
          </a:bodyPr>
          <a:lstStyle/>
          <a:p>
            <a:pPr algn="r"/>
            <a:r>
              <a:rPr lang="it-IT" sz="800" i="1" dirty="0" smtClean="0">
                <a:solidFill>
                  <a:srgbClr val="7E0000"/>
                </a:solidFill>
              </a:rPr>
              <a:t>ANAC_ Programma </a:t>
            </a:r>
            <a:r>
              <a:rPr lang="it-IT" sz="800" i="1" dirty="0">
                <a:solidFill>
                  <a:srgbClr val="7E0000"/>
                </a:solidFill>
              </a:rPr>
              <a:t>triennale per la trasparenza e l’integrità – 2014/2016</a:t>
            </a:r>
          </a:p>
        </p:txBody>
      </p:sp>
      <p:sp>
        <p:nvSpPr>
          <p:cNvPr id="5" name="Titolo 1"/>
          <p:cNvSpPr txBox="1">
            <a:spLocks/>
          </p:cNvSpPr>
          <p:nvPr/>
        </p:nvSpPr>
        <p:spPr>
          <a:xfrm>
            <a:off x="446856" y="44624"/>
            <a:ext cx="8229600" cy="36004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it-IT" sz="1800" dirty="0" smtClean="0">
                <a:solidFill>
                  <a:srgbClr val="1F497D"/>
                </a:solidFill>
              </a:rPr>
              <a:t>Società Trasparente: accesso civico</a:t>
            </a:r>
            <a:endParaRPr lang="it-IT" sz="1800" dirty="0">
              <a:solidFill>
                <a:srgbClr val="1F497D"/>
              </a:solidFill>
            </a:endParaRPr>
          </a:p>
        </p:txBody>
      </p:sp>
      <p:sp>
        <p:nvSpPr>
          <p:cNvPr id="6" name="Segnaposto numero diapositiva 5"/>
          <p:cNvSpPr>
            <a:spLocks noGrp="1"/>
          </p:cNvSpPr>
          <p:nvPr>
            <p:ph type="sldNum" sz="quarter" idx="12"/>
          </p:nvPr>
        </p:nvSpPr>
        <p:spPr/>
        <p:txBody>
          <a:bodyPr/>
          <a:lstStyle/>
          <a:p>
            <a:fld id="{FE967F5E-B7F4-4ED8-8C93-A6ADB9960B7B}" type="slidenum">
              <a:rPr lang="it-IT" smtClean="0"/>
              <a:t>11</a:t>
            </a:fld>
            <a:endParaRPr lang="it-IT"/>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692696"/>
            <a:ext cx="5181094" cy="3190106"/>
          </a:xfrm>
          <a:prstGeom prst="rect">
            <a:avLst/>
          </a:prstGeom>
          <a:ln/>
        </p:spPr>
        <p:style>
          <a:lnRef idx="2">
            <a:schemeClr val="accent1"/>
          </a:lnRef>
          <a:fillRef idx="1">
            <a:schemeClr val="lt1"/>
          </a:fillRef>
          <a:effectRef idx="0">
            <a:schemeClr val="accent1"/>
          </a:effectRef>
          <a:fontRef idx="minor">
            <a:schemeClr val="dk1"/>
          </a:fontRef>
        </p:style>
      </p:pic>
    </p:spTree>
    <p:extLst>
      <p:ext uri="{BB962C8B-B14F-4D97-AF65-F5344CB8AC3E}">
        <p14:creationId xmlns:p14="http://schemas.microsoft.com/office/powerpoint/2010/main" val="30109986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fld id="{FE967F5E-B7F4-4ED8-8C93-A6ADB9960B7B}" type="slidenum">
              <a:rPr lang="it-IT" smtClean="0"/>
              <a:t>12</a:t>
            </a:fld>
            <a:endParaRPr lang="it-IT"/>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1007" y="0"/>
            <a:ext cx="7421986" cy="21838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6456" y="2187018"/>
            <a:ext cx="3989560" cy="4410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32040" y="2259026"/>
            <a:ext cx="4032448"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ttangolo 6"/>
          <p:cNvSpPr/>
          <p:nvPr/>
        </p:nvSpPr>
        <p:spPr>
          <a:xfrm>
            <a:off x="2051720" y="1772816"/>
            <a:ext cx="6192688" cy="144016"/>
          </a:xfrm>
          <a:prstGeom prst="rect">
            <a:avLst/>
          </a:prstGeom>
          <a:noFill/>
          <a:ln w="12700">
            <a:prstDash val="sysDot"/>
          </a:ln>
        </p:spPr>
        <p:style>
          <a:lnRef idx="2">
            <a:schemeClr val="accent2"/>
          </a:lnRef>
          <a:fillRef idx="1">
            <a:schemeClr val="lt1"/>
          </a:fillRef>
          <a:effectRef idx="0">
            <a:schemeClr val="accent2"/>
          </a:effectRef>
          <a:fontRef idx="minor">
            <a:schemeClr val="dk1"/>
          </a:fontRef>
        </p:style>
        <p:txBody>
          <a:bodyPr rtlCol="0" anchor="ctr"/>
          <a:lstStyle/>
          <a:p>
            <a:pPr algn="ctr"/>
            <a:endParaRPr lang="it-IT"/>
          </a:p>
        </p:txBody>
      </p:sp>
      <p:pic>
        <p:nvPicPr>
          <p:cNvPr id="615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1574" y="61318"/>
            <a:ext cx="3676650" cy="487362"/>
          </a:xfrm>
          <a:prstGeom prst="rect">
            <a:avLst/>
          </a:prstGeom>
          <a:solidFill>
            <a:schemeClr val="bg1"/>
          </a:solidFill>
          <a:ln>
            <a:noFill/>
          </a:ln>
          <a:effectLst/>
        </p:spPr>
      </p:pic>
      <p:sp>
        <p:nvSpPr>
          <p:cNvPr id="9" name="Triangolo isoscele 8"/>
          <p:cNvSpPr/>
          <p:nvPr/>
        </p:nvSpPr>
        <p:spPr>
          <a:xfrm rot="10800000">
            <a:off x="4139952" y="1988840"/>
            <a:ext cx="1080120" cy="198178"/>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9853728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a:xfrm>
            <a:off x="6804248" y="4653136"/>
            <a:ext cx="2133600" cy="365125"/>
          </a:xfrm>
        </p:spPr>
        <p:txBody>
          <a:bodyPr/>
          <a:lstStyle/>
          <a:p>
            <a:fld id="{FE967F5E-B7F4-4ED8-8C93-A6ADB9960B7B}" type="slidenum">
              <a:rPr lang="it-IT" smtClean="0"/>
              <a:t>13</a:t>
            </a:fld>
            <a:endParaRPr lang="it-IT"/>
          </a:p>
        </p:txBody>
      </p:sp>
      <p:sp>
        <p:nvSpPr>
          <p:cNvPr id="4" name="Rettangolo 3"/>
          <p:cNvSpPr/>
          <p:nvPr/>
        </p:nvSpPr>
        <p:spPr>
          <a:xfrm>
            <a:off x="323528" y="548680"/>
            <a:ext cx="8280920" cy="6001643"/>
          </a:xfrm>
          <a:prstGeom prst="rect">
            <a:avLst/>
          </a:prstGeom>
        </p:spPr>
        <p:txBody>
          <a:bodyPr wrap="square">
            <a:spAutoFit/>
          </a:bodyPr>
          <a:lstStyle/>
          <a:p>
            <a:r>
              <a:rPr lang="it-IT" sz="1600" i="1" dirty="0" smtClean="0">
                <a:solidFill>
                  <a:srgbClr val="002060"/>
                </a:solidFill>
              </a:rPr>
              <a:t>Dall’analisi della normativa vigente e delle successive determinazioni dell’ </a:t>
            </a:r>
            <a:r>
              <a:rPr lang="it-IT" sz="1600" i="1" dirty="0" err="1" smtClean="0">
                <a:solidFill>
                  <a:srgbClr val="002060"/>
                </a:solidFill>
              </a:rPr>
              <a:t>Anac</a:t>
            </a:r>
            <a:r>
              <a:rPr lang="it-IT" sz="1600" i="1" dirty="0" smtClean="0">
                <a:solidFill>
                  <a:srgbClr val="002060"/>
                </a:solidFill>
              </a:rPr>
              <a:t> in merito alla prevenzione della corruzione e della trasparenza, il PPCT di Infratel approvato a maggio 2015 si ritiene ancora adeguato. Tuttavia, si prevede di effettuare le seguenti integrazioni e focalizzazioni al fine di renderlo ancora più in linea ai fini della prevenzione. In particolare si intende procedere attraverso la:</a:t>
            </a:r>
          </a:p>
          <a:p>
            <a:pPr marL="285750" indent="-285750">
              <a:buFont typeface="Arial" panose="020B0604020202020204" pitchFamily="34" charset="0"/>
              <a:buChar char="•"/>
            </a:pPr>
            <a:endParaRPr lang="it-IT" sz="1600" i="1" dirty="0">
              <a:solidFill>
                <a:srgbClr val="002060"/>
              </a:solidFill>
            </a:endParaRPr>
          </a:p>
          <a:p>
            <a:pPr marL="285750" indent="-285750">
              <a:buFont typeface="Arial" panose="020B0604020202020204" pitchFamily="34" charset="0"/>
              <a:buChar char="•"/>
            </a:pPr>
            <a:r>
              <a:rPr lang="it-IT" sz="1600" i="1" dirty="0" smtClean="0">
                <a:solidFill>
                  <a:srgbClr val="002060"/>
                </a:solidFill>
              </a:rPr>
              <a:t>Definizione perimetro di responsabilità tra Infratel ed Invitalia sulla base delle nuove disposizioni organizzative</a:t>
            </a:r>
          </a:p>
          <a:p>
            <a:pPr marL="285750" indent="-285750">
              <a:buFont typeface="Arial" panose="020B0604020202020204" pitchFamily="34" charset="0"/>
              <a:buChar char="•"/>
            </a:pPr>
            <a:endParaRPr lang="it-IT" sz="1600" i="1" dirty="0" smtClean="0">
              <a:solidFill>
                <a:srgbClr val="002060"/>
              </a:solidFill>
            </a:endParaRPr>
          </a:p>
          <a:p>
            <a:pPr marL="285750" indent="-285750">
              <a:buFont typeface="Arial" panose="020B0604020202020204" pitchFamily="34" charset="0"/>
              <a:buChar char="•"/>
            </a:pPr>
            <a:r>
              <a:rPr lang="it-IT" sz="1600" i="1" dirty="0" smtClean="0">
                <a:solidFill>
                  <a:srgbClr val="002060"/>
                </a:solidFill>
              </a:rPr>
              <a:t>Aggiornamento delle aree di rischio, adeguamento del sistema di monitoraggio e degli indicatori di anomalia</a:t>
            </a:r>
          </a:p>
          <a:p>
            <a:pPr marL="285750" indent="-285750">
              <a:buFont typeface="Arial" panose="020B0604020202020204" pitchFamily="34" charset="0"/>
              <a:buChar char="•"/>
            </a:pPr>
            <a:endParaRPr lang="it-IT" sz="1600" i="1" dirty="0">
              <a:solidFill>
                <a:srgbClr val="002060"/>
              </a:solidFill>
            </a:endParaRPr>
          </a:p>
          <a:p>
            <a:pPr marL="285750" indent="-285750">
              <a:buFont typeface="Arial" panose="020B0604020202020204" pitchFamily="34" charset="0"/>
              <a:buChar char="•"/>
            </a:pPr>
            <a:r>
              <a:rPr lang="it-IT" sz="1600" i="1" dirty="0" smtClean="0">
                <a:solidFill>
                  <a:srgbClr val="002060"/>
                </a:solidFill>
              </a:rPr>
              <a:t>Organizzazione delle attività relative al Responsabile Anticorruzione e trasparenza (compiti, responsabilità, risorse)</a:t>
            </a:r>
          </a:p>
          <a:p>
            <a:pPr marL="285750" indent="-285750">
              <a:buFont typeface="Arial" panose="020B0604020202020204" pitchFamily="34" charset="0"/>
              <a:buChar char="•"/>
            </a:pPr>
            <a:endParaRPr lang="it-IT" sz="1600" i="1" dirty="0">
              <a:solidFill>
                <a:srgbClr val="002060"/>
              </a:solidFill>
            </a:endParaRPr>
          </a:p>
          <a:p>
            <a:pPr marL="285750" indent="-285750">
              <a:buFont typeface="Arial" panose="020B0604020202020204" pitchFamily="34" charset="0"/>
              <a:buChar char="•"/>
            </a:pPr>
            <a:r>
              <a:rPr lang="it-IT" sz="1600" i="1" dirty="0" smtClean="0">
                <a:solidFill>
                  <a:srgbClr val="002060"/>
                </a:solidFill>
              </a:rPr>
              <a:t>Definizione ed implementazione del Piano formativo e di incontri con referenti interni ed esterni (uffici di controllo CDA, ODV, MISE, ANAC)</a:t>
            </a:r>
          </a:p>
          <a:p>
            <a:pPr marL="285750" indent="-285750">
              <a:buFont typeface="Arial" panose="020B0604020202020204" pitchFamily="34" charset="0"/>
              <a:buChar char="•"/>
            </a:pPr>
            <a:endParaRPr lang="it-IT" sz="1600" i="1" dirty="0" smtClean="0">
              <a:solidFill>
                <a:srgbClr val="002060"/>
              </a:solidFill>
            </a:endParaRPr>
          </a:p>
          <a:p>
            <a:pPr marL="285750" indent="-285750">
              <a:buFont typeface="Arial" panose="020B0604020202020204" pitchFamily="34" charset="0"/>
              <a:buChar char="•"/>
            </a:pPr>
            <a:r>
              <a:rPr lang="it-IT" sz="1600" i="1" dirty="0" smtClean="0">
                <a:solidFill>
                  <a:srgbClr val="002060"/>
                </a:solidFill>
              </a:rPr>
              <a:t>Avvio di Audit su ambiti specifici sulla base di quanto emerso dal monitoraggio di II° livello</a:t>
            </a:r>
          </a:p>
          <a:p>
            <a:pPr marL="285750" indent="-285750">
              <a:buFont typeface="Arial" panose="020B0604020202020204" pitchFamily="34" charset="0"/>
              <a:buChar char="•"/>
            </a:pPr>
            <a:endParaRPr lang="it-IT" sz="1600" i="1" dirty="0">
              <a:solidFill>
                <a:srgbClr val="002060"/>
              </a:solidFill>
            </a:endParaRPr>
          </a:p>
          <a:p>
            <a:pPr marL="285750" indent="-285750">
              <a:buFont typeface="Arial" panose="020B0604020202020204" pitchFamily="34" charset="0"/>
              <a:buChar char="•"/>
            </a:pPr>
            <a:r>
              <a:rPr lang="it-IT" sz="1600" i="1" dirty="0" smtClean="0">
                <a:solidFill>
                  <a:srgbClr val="002060"/>
                </a:solidFill>
              </a:rPr>
              <a:t>Aggiornamento ed implementazione della sezione sito «Società trasparente», </a:t>
            </a:r>
          </a:p>
          <a:p>
            <a:pPr marL="285750" indent="-285750">
              <a:buFont typeface="Arial" panose="020B0604020202020204" pitchFamily="34" charset="0"/>
              <a:buChar char="•"/>
            </a:pPr>
            <a:endParaRPr lang="it-IT" sz="1600" i="1" dirty="0">
              <a:solidFill>
                <a:srgbClr val="002060"/>
              </a:solidFill>
            </a:endParaRPr>
          </a:p>
          <a:p>
            <a:pPr marL="285750" indent="-285750">
              <a:buFont typeface="Arial" panose="020B0604020202020204" pitchFamily="34" charset="0"/>
              <a:buChar char="•"/>
            </a:pPr>
            <a:r>
              <a:rPr lang="it-IT" sz="1600" i="1" dirty="0">
                <a:solidFill>
                  <a:srgbClr val="002060"/>
                </a:solidFill>
              </a:rPr>
              <a:t>G</a:t>
            </a:r>
            <a:r>
              <a:rPr lang="it-IT" sz="1600" i="1" dirty="0" smtClean="0">
                <a:solidFill>
                  <a:srgbClr val="002060"/>
                </a:solidFill>
              </a:rPr>
              <a:t>estione della casella accesso civico e del </a:t>
            </a:r>
            <a:r>
              <a:rPr lang="it-IT" sz="1600" i="1" dirty="0" err="1" smtClean="0">
                <a:solidFill>
                  <a:srgbClr val="002060"/>
                </a:solidFill>
              </a:rPr>
              <a:t>Whistleblowing</a:t>
            </a:r>
            <a:endParaRPr lang="it-IT" sz="1600" i="1" dirty="0" smtClean="0">
              <a:solidFill>
                <a:srgbClr val="002060"/>
              </a:solidFill>
            </a:endParaRPr>
          </a:p>
          <a:p>
            <a:pPr marL="285750" indent="-285750">
              <a:buFont typeface="Arial" panose="020B0604020202020204" pitchFamily="34" charset="0"/>
              <a:buChar char="•"/>
            </a:pPr>
            <a:endParaRPr lang="it-IT" sz="1600" dirty="0">
              <a:solidFill>
                <a:srgbClr val="002060"/>
              </a:solidFill>
            </a:endParaRPr>
          </a:p>
        </p:txBody>
      </p:sp>
      <p:sp>
        <p:nvSpPr>
          <p:cNvPr id="5" name="Titolo 1"/>
          <p:cNvSpPr txBox="1">
            <a:spLocks/>
          </p:cNvSpPr>
          <p:nvPr/>
        </p:nvSpPr>
        <p:spPr>
          <a:xfrm>
            <a:off x="446856" y="44624"/>
            <a:ext cx="8229600" cy="36004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it-IT" sz="1800" dirty="0" smtClean="0">
                <a:solidFill>
                  <a:srgbClr val="1F497D"/>
                </a:solidFill>
              </a:rPr>
              <a:t>Piano Prevenzione Corruzione: prossime attività 2016</a:t>
            </a:r>
            <a:endParaRPr lang="it-IT" sz="1800" dirty="0">
              <a:solidFill>
                <a:srgbClr val="1F497D"/>
              </a:solidFill>
            </a:endParaRPr>
          </a:p>
        </p:txBody>
      </p:sp>
    </p:spTree>
    <p:extLst>
      <p:ext uri="{BB962C8B-B14F-4D97-AF65-F5344CB8AC3E}">
        <p14:creationId xmlns:p14="http://schemas.microsoft.com/office/powerpoint/2010/main" val="1908533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itolo 1"/>
          <p:cNvSpPr txBox="1">
            <a:spLocks/>
          </p:cNvSpPr>
          <p:nvPr/>
        </p:nvSpPr>
        <p:spPr>
          <a:xfrm>
            <a:off x="446856" y="44624"/>
            <a:ext cx="8229600" cy="36004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it-IT" sz="1800" dirty="0" smtClean="0">
                <a:solidFill>
                  <a:srgbClr val="1F497D"/>
                </a:solidFill>
              </a:rPr>
              <a:t>Anticorruzione e Trasparenza: attività previste primo semestre 2016</a:t>
            </a:r>
            <a:endParaRPr lang="it-IT" sz="1800" dirty="0">
              <a:solidFill>
                <a:srgbClr val="1F497D"/>
              </a:solidFill>
            </a:endParaRPr>
          </a:p>
        </p:txBody>
      </p:sp>
      <p:sp>
        <p:nvSpPr>
          <p:cNvPr id="23" name="Freccia a destra 22"/>
          <p:cNvSpPr/>
          <p:nvPr/>
        </p:nvSpPr>
        <p:spPr>
          <a:xfrm>
            <a:off x="3347864" y="6046266"/>
            <a:ext cx="54006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000">
              <a:solidFill>
                <a:prstClr val="white"/>
              </a:solidFill>
            </a:endParaRPr>
          </a:p>
        </p:txBody>
      </p:sp>
      <p:sp>
        <p:nvSpPr>
          <p:cNvPr id="24" name="CasellaDiTesto 23"/>
          <p:cNvSpPr txBox="1"/>
          <p:nvPr/>
        </p:nvSpPr>
        <p:spPr>
          <a:xfrm>
            <a:off x="3490415" y="6139760"/>
            <a:ext cx="649537" cy="246221"/>
          </a:xfrm>
          <a:prstGeom prst="rect">
            <a:avLst/>
          </a:prstGeom>
          <a:noFill/>
        </p:spPr>
        <p:txBody>
          <a:bodyPr wrap="none" rtlCol="0">
            <a:spAutoFit/>
          </a:bodyPr>
          <a:lstStyle>
            <a:defPPr>
              <a:defRPr lang="it-IT"/>
            </a:defPPr>
            <a:lvl1pPr>
              <a:defRPr sz="1000">
                <a:solidFill>
                  <a:schemeClr val="tx2"/>
                </a:solidFill>
              </a:defRPr>
            </a:lvl1pPr>
          </a:lstStyle>
          <a:p>
            <a:r>
              <a:rPr lang="it-IT" dirty="0" smtClean="0">
                <a:solidFill>
                  <a:srgbClr val="1F497D"/>
                </a:solidFill>
              </a:rPr>
              <a:t>Gennaio </a:t>
            </a:r>
            <a:endParaRPr lang="it-IT" dirty="0">
              <a:solidFill>
                <a:srgbClr val="1F497D"/>
              </a:solidFill>
            </a:endParaRPr>
          </a:p>
        </p:txBody>
      </p:sp>
      <p:sp>
        <p:nvSpPr>
          <p:cNvPr id="28" name="CasellaDiTesto 27"/>
          <p:cNvSpPr txBox="1"/>
          <p:nvPr/>
        </p:nvSpPr>
        <p:spPr>
          <a:xfrm>
            <a:off x="2760596" y="6160085"/>
            <a:ext cx="447558" cy="246221"/>
          </a:xfrm>
          <a:prstGeom prst="rect">
            <a:avLst/>
          </a:prstGeom>
          <a:noFill/>
        </p:spPr>
        <p:txBody>
          <a:bodyPr wrap="none" rtlCol="0">
            <a:spAutoFit/>
          </a:bodyPr>
          <a:lstStyle/>
          <a:p>
            <a:r>
              <a:rPr lang="it-IT" sz="1000" dirty="0" smtClean="0">
                <a:solidFill>
                  <a:srgbClr val="1F497D"/>
                </a:solidFill>
              </a:rPr>
              <a:t>2016</a:t>
            </a:r>
            <a:endParaRPr lang="it-IT" sz="1000" dirty="0">
              <a:solidFill>
                <a:srgbClr val="1F497D"/>
              </a:solidFill>
            </a:endParaRPr>
          </a:p>
        </p:txBody>
      </p:sp>
      <p:sp>
        <p:nvSpPr>
          <p:cNvPr id="30" name="Rettangolo 29"/>
          <p:cNvSpPr/>
          <p:nvPr/>
        </p:nvSpPr>
        <p:spPr>
          <a:xfrm>
            <a:off x="182960" y="1446011"/>
            <a:ext cx="884783" cy="601913"/>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900" dirty="0" smtClean="0">
                <a:solidFill>
                  <a:schemeClr val="bg1"/>
                </a:solidFill>
              </a:rPr>
              <a:t>Focalizzazione aree di rischio</a:t>
            </a:r>
            <a:endParaRPr lang="it-IT" sz="900" dirty="0">
              <a:solidFill>
                <a:schemeClr val="bg1"/>
              </a:solidFill>
            </a:endParaRPr>
          </a:p>
        </p:txBody>
      </p:sp>
      <p:sp>
        <p:nvSpPr>
          <p:cNvPr id="35" name="CasellaDiTesto 34"/>
          <p:cNvSpPr txBox="1"/>
          <p:nvPr/>
        </p:nvSpPr>
        <p:spPr>
          <a:xfrm>
            <a:off x="6994889" y="6139760"/>
            <a:ext cx="601447" cy="246221"/>
          </a:xfrm>
          <a:prstGeom prst="rect">
            <a:avLst/>
          </a:prstGeom>
          <a:noFill/>
        </p:spPr>
        <p:txBody>
          <a:bodyPr wrap="none" rtlCol="0">
            <a:spAutoFit/>
          </a:bodyPr>
          <a:lstStyle/>
          <a:p>
            <a:r>
              <a:rPr lang="it-IT" sz="1000" dirty="0">
                <a:solidFill>
                  <a:srgbClr val="1F497D"/>
                </a:solidFill>
              </a:rPr>
              <a:t>M</a:t>
            </a:r>
            <a:r>
              <a:rPr lang="it-IT" sz="1000" dirty="0" smtClean="0">
                <a:solidFill>
                  <a:srgbClr val="1F497D"/>
                </a:solidFill>
              </a:rPr>
              <a:t>aggio </a:t>
            </a:r>
            <a:endParaRPr lang="it-IT" sz="1000" dirty="0">
              <a:solidFill>
                <a:srgbClr val="1F497D"/>
              </a:solidFill>
            </a:endParaRPr>
          </a:p>
        </p:txBody>
      </p:sp>
      <p:sp>
        <p:nvSpPr>
          <p:cNvPr id="36" name="CasellaDiTesto 35"/>
          <p:cNvSpPr txBox="1"/>
          <p:nvPr/>
        </p:nvSpPr>
        <p:spPr>
          <a:xfrm>
            <a:off x="8307063" y="6139760"/>
            <a:ext cx="585417" cy="246221"/>
          </a:xfrm>
          <a:prstGeom prst="rect">
            <a:avLst/>
          </a:prstGeom>
          <a:noFill/>
        </p:spPr>
        <p:txBody>
          <a:bodyPr wrap="none" rtlCol="0">
            <a:spAutoFit/>
          </a:bodyPr>
          <a:lstStyle/>
          <a:p>
            <a:r>
              <a:rPr lang="it-IT" sz="1000" dirty="0" smtClean="0">
                <a:solidFill>
                  <a:srgbClr val="1F497D"/>
                </a:solidFill>
              </a:rPr>
              <a:t>Giugno </a:t>
            </a:r>
            <a:endParaRPr lang="it-IT" sz="1000" dirty="0">
              <a:solidFill>
                <a:srgbClr val="1F497D"/>
              </a:solidFill>
            </a:endParaRPr>
          </a:p>
        </p:txBody>
      </p:sp>
      <p:sp>
        <p:nvSpPr>
          <p:cNvPr id="39" name="Figura a mano libera 38"/>
          <p:cNvSpPr/>
          <p:nvPr/>
        </p:nvSpPr>
        <p:spPr>
          <a:xfrm>
            <a:off x="1115616" y="1464897"/>
            <a:ext cx="2160240" cy="583027"/>
          </a:xfrm>
          <a:custGeom>
            <a:avLst/>
            <a:gdLst>
              <a:gd name="connsiteX0" fmla="*/ 87539 w 525222"/>
              <a:gd name="connsiteY0" fmla="*/ 0 h 2674735"/>
              <a:gd name="connsiteX1" fmla="*/ 437683 w 525222"/>
              <a:gd name="connsiteY1" fmla="*/ 0 h 2674735"/>
              <a:gd name="connsiteX2" fmla="*/ 525222 w 525222"/>
              <a:gd name="connsiteY2" fmla="*/ 87539 h 2674735"/>
              <a:gd name="connsiteX3" fmla="*/ 525222 w 525222"/>
              <a:gd name="connsiteY3" fmla="*/ 2674735 h 2674735"/>
              <a:gd name="connsiteX4" fmla="*/ 525222 w 525222"/>
              <a:gd name="connsiteY4" fmla="*/ 2674735 h 2674735"/>
              <a:gd name="connsiteX5" fmla="*/ 0 w 525222"/>
              <a:gd name="connsiteY5" fmla="*/ 2674735 h 2674735"/>
              <a:gd name="connsiteX6" fmla="*/ 0 w 525222"/>
              <a:gd name="connsiteY6" fmla="*/ 2674735 h 2674735"/>
              <a:gd name="connsiteX7" fmla="*/ 0 w 525222"/>
              <a:gd name="connsiteY7" fmla="*/ 87539 h 2674735"/>
              <a:gd name="connsiteX8" fmla="*/ 87539 w 525222"/>
              <a:gd name="connsiteY8" fmla="*/ 0 h 267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22" h="2674735">
                <a:moveTo>
                  <a:pt x="525222" y="445801"/>
                </a:moveTo>
                <a:lnTo>
                  <a:pt x="525222" y="2228934"/>
                </a:lnTo>
                <a:cubicBezTo>
                  <a:pt x="525222" y="2475139"/>
                  <a:pt x="517526" y="2674732"/>
                  <a:pt x="508032" y="2674732"/>
                </a:cubicBezTo>
                <a:lnTo>
                  <a:pt x="0" y="2674732"/>
                </a:lnTo>
                <a:lnTo>
                  <a:pt x="0" y="2674732"/>
                </a:lnTo>
                <a:lnTo>
                  <a:pt x="0" y="3"/>
                </a:lnTo>
                <a:lnTo>
                  <a:pt x="0" y="3"/>
                </a:lnTo>
                <a:lnTo>
                  <a:pt x="508032" y="3"/>
                </a:lnTo>
                <a:cubicBezTo>
                  <a:pt x="517526" y="3"/>
                  <a:pt x="525222" y="199596"/>
                  <a:pt x="525222" y="445801"/>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4009" tIns="31354" rIns="31354" bIns="31355" numCol="1" spcCol="1270" anchor="ctr" anchorCtr="0">
            <a:noAutofit/>
          </a:bodyPr>
          <a:lstStyle/>
          <a:p>
            <a:pPr marL="57150" lvl="1" indent="-57150" defTabSz="400050">
              <a:lnSpc>
                <a:spcPct val="90000"/>
              </a:lnSpc>
              <a:spcBef>
                <a:spcPct val="0"/>
              </a:spcBef>
              <a:spcAft>
                <a:spcPct val="15000"/>
              </a:spcAft>
              <a:buFontTx/>
              <a:buChar char="••"/>
            </a:pPr>
            <a:r>
              <a:rPr lang="it-IT" sz="900" dirty="0" smtClean="0">
                <a:solidFill>
                  <a:srgbClr val="1F497D"/>
                </a:solidFill>
              </a:rPr>
              <a:t>Definizione perimetro di responsabilità funzioni Invitalia-Infratel</a:t>
            </a:r>
          </a:p>
          <a:p>
            <a:pPr marL="57150" lvl="1" indent="-57150" defTabSz="400050">
              <a:lnSpc>
                <a:spcPct val="90000"/>
              </a:lnSpc>
              <a:spcBef>
                <a:spcPct val="0"/>
              </a:spcBef>
              <a:spcAft>
                <a:spcPct val="15000"/>
              </a:spcAft>
              <a:buFontTx/>
              <a:buChar char="••"/>
            </a:pPr>
            <a:r>
              <a:rPr lang="it-IT" sz="900" dirty="0" smtClean="0">
                <a:solidFill>
                  <a:srgbClr val="1F497D"/>
                </a:solidFill>
              </a:rPr>
              <a:t>Elaborazione dati di monitoraggio</a:t>
            </a:r>
          </a:p>
          <a:p>
            <a:pPr marL="57150" lvl="1" indent="-57150" defTabSz="400050">
              <a:lnSpc>
                <a:spcPct val="90000"/>
              </a:lnSpc>
              <a:spcBef>
                <a:spcPct val="0"/>
              </a:spcBef>
              <a:spcAft>
                <a:spcPct val="15000"/>
              </a:spcAft>
              <a:buFontTx/>
              <a:buChar char="••"/>
            </a:pPr>
            <a:r>
              <a:rPr lang="it-IT" sz="900" dirty="0" smtClean="0">
                <a:solidFill>
                  <a:srgbClr val="1F497D"/>
                </a:solidFill>
              </a:rPr>
              <a:t>Individuazione indicatori di anomalia</a:t>
            </a:r>
          </a:p>
        </p:txBody>
      </p:sp>
      <p:sp>
        <p:nvSpPr>
          <p:cNvPr id="40" name="CasellaDiTesto 39"/>
          <p:cNvSpPr txBox="1"/>
          <p:nvPr/>
        </p:nvSpPr>
        <p:spPr>
          <a:xfrm>
            <a:off x="6138935" y="6160085"/>
            <a:ext cx="521297" cy="246221"/>
          </a:xfrm>
          <a:prstGeom prst="rect">
            <a:avLst/>
          </a:prstGeom>
          <a:noFill/>
        </p:spPr>
        <p:txBody>
          <a:bodyPr wrap="none" rtlCol="0">
            <a:spAutoFit/>
          </a:bodyPr>
          <a:lstStyle/>
          <a:p>
            <a:r>
              <a:rPr lang="it-IT" sz="1000" dirty="0" smtClean="0">
                <a:solidFill>
                  <a:srgbClr val="1F497D"/>
                </a:solidFill>
              </a:rPr>
              <a:t>Aprile </a:t>
            </a:r>
            <a:endParaRPr lang="it-IT" sz="1000" dirty="0">
              <a:solidFill>
                <a:srgbClr val="1F497D"/>
              </a:solidFill>
            </a:endParaRPr>
          </a:p>
        </p:txBody>
      </p:sp>
      <p:sp>
        <p:nvSpPr>
          <p:cNvPr id="41" name="CasellaDiTesto 40"/>
          <p:cNvSpPr txBox="1"/>
          <p:nvPr/>
        </p:nvSpPr>
        <p:spPr>
          <a:xfrm>
            <a:off x="4402474" y="6160085"/>
            <a:ext cx="673582" cy="246221"/>
          </a:xfrm>
          <a:prstGeom prst="rect">
            <a:avLst/>
          </a:prstGeom>
          <a:noFill/>
        </p:spPr>
        <p:txBody>
          <a:bodyPr wrap="none" rtlCol="0">
            <a:spAutoFit/>
          </a:bodyPr>
          <a:lstStyle>
            <a:defPPr>
              <a:defRPr lang="it-IT"/>
            </a:defPPr>
            <a:lvl1pPr>
              <a:defRPr sz="1000">
                <a:solidFill>
                  <a:schemeClr val="tx2"/>
                </a:solidFill>
              </a:defRPr>
            </a:lvl1pPr>
          </a:lstStyle>
          <a:p>
            <a:r>
              <a:rPr lang="it-IT" dirty="0" smtClean="0">
                <a:solidFill>
                  <a:srgbClr val="1F497D"/>
                </a:solidFill>
              </a:rPr>
              <a:t>Febbraio </a:t>
            </a:r>
            <a:endParaRPr lang="it-IT" dirty="0">
              <a:solidFill>
                <a:srgbClr val="1F497D"/>
              </a:solidFill>
            </a:endParaRPr>
          </a:p>
        </p:txBody>
      </p:sp>
      <p:sp>
        <p:nvSpPr>
          <p:cNvPr id="42" name="CasellaDiTesto 41"/>
          <p:cNvSpPr txBox="1"/>
          <p:nvPr/>
        </p:nvSpPr>
        <p:spPr>
          <a:xfrm>
            <a:off x="5393207" y="6160085"/>
            <a:ext cx="546945" cy="246221"/>
          </a:xfrm>
          <a:prstGeom prst="rect">
            <a:avLst/>
          </a:prstGeom>
          <a:noFill/>
        </p:spPr>
        <p:txBody>
          <a:bodyPr wrap="none" rtlCol="0">
            <a:spAutoFit/>
          </a:bodyPr>
          <a:lstStyle>
            <a:defPPr>
              <a:defRPr lang="it-IT"/>
            </a:defPPr>
            <a:lvl1pPr>
              <a:defRPr sz="1000">
                <a:solidFill>
                  <a:schemeClr val="tx2"/>
                </a:solidFill>
              </a:defRPr>
            </a:lvl1pPr>
          </a:lstStyle>
          <a:p>
            <a:r>
              <a:rPr lang="it-IT" dirty="0" smtClean="0">
                <a:solidFill>
                  <a:srgbClr val="1F497D"/>
                </a:solidFill>
              </a:rPr>
              <a:t>Marzo </a:t>
            </a:r>
            <a:endParaRPr lang="it-IT" dirty="0">
              <a:solidFill>
                <a:srgbClr val="1F497D"/>
              </a:solidFill>
            </a:endParaRPr>
          </a:p>
        </p:txBody>
      </p:sp>
      <p:sp>
        <p:nvSpPr>
          <p:cNvPr id="52" name="Rettangolo 51"/>
          <p:cNvSpPr/>
          <p:nvPr/>
        </p:nvSpPr>
        <p:spPr>
          <a:xfrm>
            <a:off x="179512" y="4437113"/>
            <a:ext cx="884783" cy="601913"/>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900" dirty="0" smtClean="0">
                <a:solidFill>
                  <a:schemeClr val="bg1"/>
                </a:solidFill>
              </a:rPr>
              <a:t>Formazione e Informazione</a:t>
            </a:r>
            <a:endParaRPr lang="it-IT" sz="900" dirty="0">
              <a:solidFill>
                <a:schemeClr val="bg1"/>
              </a:solidFill>
            </a:endParaRPr>
          </a:p>
        </p:txBody>
      </p:sp>
      <p:sp>
        <p:nvSpPr>
          <p:cNvPr id="53" name="Figura a mano libera 52"/>
          <p:cNvSpPr/>
          <p:nvPr/>
        </p:nvSpPr>
        <p:spPr>
          <a:xfrm>
            <a:off x="1112168" y="4437113"/>
            <a:ext cx="2164218" cy="601913"/>
          </a:xfrm>
          <a:custGeom>
            <a:avLst/>
            <a:gdLst>
              <a:gd name="connsiteX0" fmla="*/ 87539 w 525222"/>
              <a:gd name="connsiteY0" fmla="*/ 0 h 2674735"/>
              <a:gd name="connsiteX1" fmla="*/ 437683 w 525222"/>
              <a:gd name="connsiteY1" fmla="*/ 0 h 2674735"/>
              <a:gd name="connsiteX2" fmla="*/ 525222 w 525222"/>
              <a:gd name="connsiteY2" fmla="*/ 87539 h 2674735"/>
              <a:gd name="connsiteX3" fmla="*/ 525222 w 525222"/>
              <a:gd name="connsiteY3" fmla="*/ 2674735 h 2674735"/>
              <a:gd name="connsiteX4" fmla="*/ 525222 w 525222"/>
              <a:gd name="connsiteY4" fmla="*/ 2674735 h 2674735"/>
              <a:gd name="connsiteX5" fmla="*/ 0 w 525222"/>
              <a:gd name="connsiteY5" fmla="*/ 2674735 h 2674735"/>
              <a:gd name="connsiteX6" fmla="*/ 0 w 525222"/>
              <a:gd name="connsiteY6" fmla="*/ 2674735 h 2674735"/>
              <a:gd name="connsiteX7" fmla="*/ 0 w 525222"/>
              <a:gd name="connsiteY7" fmla="*/ 87539 h 2674735"/>
              <a:gd name="connsiteX8" fmla="*/ 87539 w 525222"/>
              <a:gd name="connsiteY8" fmla="*/ 0 h 267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22" h="2674735">
                <a:moveTo>
                  <a:pt x="525222" y="445801"/>
                </a:moveTo>
                <a:lnTo>
                  <a:pt x="525222" y="2228934"/>
                </a:lnTo>
                <a:cubicBezTo>
                  <a:pt x="525222" y="2475139"/>
                  <a:pt x="517526" y="2674732"/>
                  <a:pt x="508032" y="2674732"/>
                </a:cubicBezTo>
                <a:lnTo>
                  <a:pt x="0" y="2674732"/>
                </a:lnTo>
                <a:lnTo>
                  <a:pt x="0" y="2674732"/>
                </a:lnTo>
                <a:lnTo>
                  <a:pt x="0" y="3"/>
                </a:lnTo>
                <a:lnTo>
                  <a:pt x="0" y="3"/>
                </a:lnTo>
                <a:lnTo>
                  <a:pt x="508032" y="3"/>
                </a:lnTo>
                <a:cubicBezTo>
                  <a:pt x="517526" y="3"/>
                  <a:pt x="525222" y="199596"/>
                  <a:pt x="525222" y="445801"/>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4009" tIns="31354" rIns="31354" bIns="31355" numCol="1" spcCol="1270" anchor="ctr" anchorCtr="0">
            <a:noAutofit/>
          </a:bodyPr>
          <a:lstStyle/>
          <a:p>
            <a:pPr marL="57150" lvl="1" indent="-57150" defTabSz="400050">
              <a:lnSpc>
                <a:spcPct val="90000"/>
              </a:lnSpc>
              <a:spcBef>
                <a:spcPct val="0"/>
              </a:spcBef>
              <a:spcAft>
                <a:spcPct val="15000"/>
              </a:spcAft>
              <a:buFontTx/>
              <a:buChar char="••"/>
            </a:pPr>
            <a:r>
              <a:rPr lang="it-IT" sz="900" dirty="0" smtClean="0">
                <a:solidFill>
                  <a:srgbClr val="1F497D"/>
                </a:solidFill>
              </a:rPr>
              <a:t>Definizione piano formativo per referenti e dipendenti </a:t>
            </a:r>
          </a:p>
          <a:p>
            <a:pPr marL="57150" lvl="1" indent="-57150" defTabSz="400050">
              <a:lnSpc>
                <a:spcPct val="90000"/>
              </a:lnSpc>
              <a:spcBef>
                <a:spcPct val="0"/>
              </a:spcBef>
              <a:spcAft>
                <a:spcPct val="15000"/>
              </a:spcAft>
              <a:buFontTx/>
              <a:buChar char="••"/>
            </a:pPr>
            <a:r>
              <a:rPr lang="it-IT" sz="900" dirty="0" smtClean="0">
                <a:solidFill>
                  <a:srgbClr val="1F497D"/>
                </a:solidFill>
              </a:rPr>
              <a:t>Calendario incontri periodici per condivisione attività</a:t>
            </a:r>
            <a:endParaRPr lang="it-IT" sz="900" dirty="0">
              <a:solidFill>
                <a:srgbClr val="1F497D"/>
              </a:solidFill>
            </a:endParaRPr>
          </a:p>
        </p:txBody>
      </p:sp>
      <p:sp>
        <p:nvSpPr>
          <p:cNvPr id="54" name="Rettangolo 53"/>
          <p:cNvSpPr/>
          <p:nvPr/>
        </p:nvSpPr>
        <p:spPr>
          <a:xfrm>
            <a:off x="203140" y="5157193"/>
            <a:ext cx="884783" cy="69978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900" dirty="0" smtClean="0">
                <a:solidFill>
                  <a:schemeClr val="bg1"/>
                </a:solidFill>
              </a:rPr>
              <a:t>Società trasparente</a:t>
            </a:r>
            <a:endParaRPr lang="it-IT" sz="900" dirty="0">
              <a:solidFill>
                <a:schemeClr val="bg1"/>
              </a:solidFill>
            </a:endParaRPr>
          </a:p>
        </p:txBody>
      </p:sp>
      <p:sp>
        <p:nvSpPr>
          <p:cNvPr id="55" name="Figura a mano libera 54"/>
          <p:cNvSpPr/>
          <p:nvPr/>
        </p:nvSpPr>
        <p:spPr>
          <a:xfrm>
            <a:off x="1135796" y="5196369"/>
            <a:ext cx="2160240" cy="752911"/>
          </a:xfrm>
          <a:custGeom>
            <a:avLst/>
            <a:gdLst>
              <a:gd name="connsiteX0" fmla="*/ 87539 w 525222"/>
              <a:gd name="connsiteY0" fmla="*/ 0 h 2674735"/>
              <a:gd name="connsiteX1" fmla="*/ 437683 w 525222"/>
              <a:gd name="connsiteY1" fmla="*/ 0 h 2674735"/>
              <a:gd name="connsiteX2" fmla="*/ 525222 w 525222"/>
              <a:gd name="connsiteY2" fmla="*/ 87539 h 2674735"/>
              <a:gd name="connsiteX3" fmla="*/ 525222 w 525222"/>
              <a:gd name="connsiteY3" fmla="*/ 2674735 h 2674735"/>
              <a:gd name="connsiteX4" fmla="*/ 525222 w 525222"/>
              <a:gd name="connsiteY4" fmla="*/ 2674735 h 2674735"/>
              <a:gd name="connsiteX5" fmla="*/ 0 w 525222"/>
              <a:gd name="connsiteY5" fmla="*/ 2674735 h 2674735"/>
              <a:gd name="connsiteX6" fmla="*/ 0 w 525222"/>
              <a:gd name="connsiteY6" fmla="*/ 2674735 h 2674735"/>
              <a:gd name="connsiteX7" fmla="*/ 0 w 525222"/>
              <a:gd name="connsiteY7" fmla="*/ 87539 h 2674735"/>
              <a:gd name="connsiteX8" fmla="*/ 87539 w 525222"/>
              <a:gd name="connsiteY8" fmla="*/ 0 h 267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22" h="2674735">
                <a:moveTo>
                  <a:pt x="525222" y="445801"/>
                </a:moveTo>
                <a:lnTo>
                  <a:pt x="525222" y="2228934"/>
                </a:lnTo>
                <a:cubicBezTo>
                  <a:pt x="525222" y="2475139"/>
                  <a:pt x="517526" y="2674732"/>
                  <a:pt x="508032" y="2674732"/>
                </a:cubicBezTo>
                <a:lnTo>
                  <a:pt x="0" y="2674732"/>
                </a:lnTo>
                <a:lnTo>
                  <a:pt x="0" y="2674732"/>
                </a:lnTo>
                <a:lnTo>
                  <a:pt x="0" y="3"/>
                </a:lnTo>
                <a:lnTo>
                  <a:pt x="0" y="3"/>
                </a:lnTo>
                <a:lnTo>
                  <a:pt x="508032" y="3"/>
                </a:lnTo>
                <a:cubicBezTo>
                  <a:pt x="517526" y="3"/>
                  <a:pt x="525222" y="199596"/>
                  <a:pt x="525222" y="445801"/>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4009" tIns="31354" rIns="31354" bIns="31355" numCol="1" spcCol="1270" anchor="ctr" anchorCtr="0">
            <a:noAutofit/>
          </a:bodyPr>
          <a:lstStyle/>
          <a:p>
            <a:pPr marL="57150" lvl="1" indent="-57150" defTabSz="400050">
              <a:lnSpc>
                <a:spcPct val="90000"/>
              </a:lnSpc>
              <a:spcBef>
                <a:spcPct val="0"/>
              </a:spcBef>
              <a:spcAft>
                <a:spcPct val="15000"/>
              </a:spcAft>
              <a:buFontTx/>
              <a:buChar char="••"/>
            </a:pPr>
            <a:endParaRPr lang="it-IT" sz="900" dirty="0" smtClean="0">
              <a:solidFill>
                <a:srgbClr val="1F497D"/>
              </a:solidFill>
            </a:endParaRPr>
          </a:p>
          <a:p>
            <a:pPr marL="57150" lvl="1" indent="-57150" defTabSz="400050">
              <a:lnSpc>
                <a:spcPct val="90000"/>
              </a:lnSpc>
              <a:spcBef>
                <a:spcPct val="0"/>
              </a:spcBef>
              <a:spcAft>
                <a:spcPct val="15000"/>
              </a:spcAft>
              <a:buFontTx/>
              <a:buChar char="••"/>
            </a:pPr>
            <a:endParaRPr lang="it-IT" sz="900" dirty="0">
              <a:solidFill>
                <a:srgbClr val="1F497D"/>
              </a:solidFill>
            </a:endParaRPr>
          </a:p>
          <a:p>
            <a:pPr marL="57150" lvl="1" indent="-57150" defTabSz="400050">
              <a:lnSpc>
                <a:spcPct val="90000"/>
              </a:lnSpc>
              <a:spcBef>
                <a:spcPct val="0"/>
              </a:spcBef>
              <a:spcAft>
                <a:spcPct val="15000"/>
              </a:spcAft>
              <a:buFontTx/>
              <a:buChar char="••"/>
            </a:pPr>
            <a:r>
              <a:rPr lang="it-IT" sz="900" dirty="0" smtClean="0">
                <a:solidFill>
                  <a:srgbClr val="1F497D"/>
                </a:solidFill>
              </a:rPr>
              <a:t>Aggiornamento  continuo contenuti del sito </a:t>
            </a:r>
          </a:p>
          <a:p>
            <a:pPr marL="57150" lvl="1" indent="-57150" defTabSz="400050">
              <a:lnSpc>
                <a:spcPct val="90000"/>
              </a:lnSpc>
              <a:spcBef>
                <a:spcPct val="0"/>
              </a:spcBef>
              <a:spcAft>
                <a:spcPct val="15000"/>
              </a:spcAft>
              <a:buFontTx/>
              <a:buChar char="••"/>
            </a:pPr>
            <a:r>
              <a:rPr lang="it-IT" sz="900" dirty="0" smtClean="0">
                <a:solidFill>
                  <a:srgbClr val="1F497D"/>
                </a:solidFill>
              </a:rPr>
              <a:t>Gestione e monitoraggio richieste provenienti da PEC ACCESSO CIVICO, casella di posta dedicata, </a:t>
            </a:r>
            <a:r>
              <a:rPr lang="it-IT" sz="900" dirty="0" err="1" smtClean="0">
                <a:solidFill>
                  <a:srgbClr val="1F497D"/>
                </a:solidFill>
              </a:rPr>
              <a:t>Whistleblowing</a:t>
            </a:r>
            <a:endParaRPr lang="it-IT" sz="900" dirty="0" smtClean="0">
              <a:solidFill>
                <a:srgbClr val="1F497D"/>
              </a:solidFill>
            </a:endParaRPr>
          </a:p>
          <a:p>
            <a:pPr marL="0" lvl="1" defTabSz="400050">
              <a:lnSpc>
                <a:spcPct val="90000"/>
              </a:lnSpc>
              <a:spcBef>
                <a:spcPct val="0"/>
              </a:spcBef>
              <a:spcAft>
                <a:spcPct val="15000"/>
              </a:spcAft>
            </a:pPr>
            <a:endParaRPr lang="it-IT" sz="900" dirty="0" smtClean="0">
              <a:solidFill>
                <a:srgbClr val="1F497D"/>
              </a:solidFill>
            </a:endParaRPr>
          </a:p>
          <a:p>
            <a:pPr marL="57150" lvl="1" indent="-57150" defTabSz="400050">
              <a:lnSpc>
                <a:spcPct val="90000"/>
              </a:lnSpc>
              <a:spcBef>
                <a:spcPct val="0"/>
              </a:spcBef>
              <a:spcAft>
                <a:spcPct val="15000"/>
              </a:spcAft>
              <a:buFontTx/>
              <a:buChar char="••"/>
            </a:pPr>
            <a:endParaRPr lang="it-IT" sz="900" dirty="0">
              <a:solidFill>
                <a:srgbClr val="1F497D"/>
              </a:solidFill>
            </a:endParaRPr>
          </a:p>
        </p:txBody>
      </p:sp>
      <p:sp>
        <p:nvSpPr>
          <p:cNvPr id="62" name="Freccia a destra 61"/>
          <p:cNvSpPr/>
          <p:nvPr/>
        </p:nvSpPr>
        <p:spPr>
          <a:xfrm>
            <a:off x="3559549" y="4594053"/>
            <a:ext cx="5116907"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43" name="Rettangolo 42"/>
          <p:cNvSpPr/>
          <p:nvPr/>
        </p:nvSpPr>
        <p:spPr>
          <a:xfrm>
            <a:off x="179512" y="3645025"/>
            <a:ext cx="884783" cy="646133"/>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900" dirty="0" smtClean="0">
                <a:solidFill>
                  <a:schemeClr val="bg1"/>
                </a:solidFill>
              </a:rPr>
              <a:t>Sistema di monitoraggio</a:t>
            </a:r>
            <a:endParaRPr lang="it-IT" sz="900" dirty="0">
              <a:solidFill>
                <a:schemeClr val="bg1"/>
              </a:solidFill>
            </a:endParaRPr>
          </a:p>
        </p:txBody>
      </p:sp>
      <p:sp>
        <p:nvSpPr>
          <p:cNvPr id="44" name="Figura a mano libera 43"/>
          <p:cNvSpPr/>
          <p:nvPr/>
        </p:nvSpPr>
        <p:spPr>
          <a:xfrm>
            <a:off x="1112168" y="3663911"/>
            <a:ext cx="2160240" cy="629186"/>
          </a:xfrm>
          <a:custGeom>
            <a:avLst/>
            <a:gdLst>
              <a:gd name="connsiteX0" fmla="*/ 87539 w 525222"/>
              <a:gd name="connsiteY0" fmla="*/ 0 h 2674735"/>
              <a:gd name="connsiteX1" fmla="*/ 437683 w 525222"/>
              <a:gd name="connsiteY1" fmla="*/ 0 h 2674735"/>
              <a:gd name="connsiteX2" fmla="*/ 525222 w 525222"/>
              <a:gd name="connsiteY2" fmla="*/ 87539 h 2674735"/>
              <a:gd name="connsiteX3" fmla="*/ 525222 w 525222"/>
              <a:gd name="connsiteY3" fmla="*/ 2674735 h 2674735"/>
              <a:gd name="connsiteX4" fmla="*/ 525222 w 525222"/>
              <a:gd name="connsiteY4" fmla="*/ 2674735 h 2674735"/>
              <a:gd name="connsiteX5" fmla="*/ 0 w 525222"/>
              <a:gd name="connsiteY5" fmla="*/ 2674735 h 2674735"/>
              <a:gd name="connsiteX6" fmla="*/ 0 w 525222"/>
              <a:gd name="connsiteY6" fmla="*/ 2674735 h 2674735"/>
              <a:gd name="connsiteX7" fmla="*/ 0 w 525222"/>
              <a:gd name="connsiteY7" fmla="*/ 87539 h 2674735"/>
              <a:gd name="connsiteX8" fmla="*/ 87539 w 525222"/>
              <a:gd name="connsiteY8" fmla="*/ 0 h 267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22" h="2674735">
                <a:moveTo>
                  <a:pt x="525222" y="445801"/>
                </a:moveTo>
                <a:lnTo>
                  <a:pt x="525222" y="2228934"/>
                </a:lnTo>
                <a:cubicBezTo>
                  <a:pt x="525222" y="2475139"/>
                  <a:pt x="517526" y="2674732"/>
                  <a:pt x="508032" y="2674732"/>
                </a:cubicBezTo>
                <a:lnTo>
                  <a:pt x="0" y="2674732"/>
                </a:lnTo>
                <a:lnTo>
                  <a:pt x="0" y="2674732"/>
                </a:lnTo>
                <a:lnTo>
                  <a:pt x="0" y="3"/>
                </a:lnTo>
                <a:lnTo>
                  <a:pt x="0" y="3"/>
                </a:lnTo>
                <a:lnTo>
                  <a:pt x="508032" y="3"/>
                </a:lnTo>
                <a:cubicBezTo>
                  <a:pt x="517526" y="3"/>
                  <a:pt x="525222" y="199596"/>
                  <a:pt x="525222" y="445801"/>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4009" tIns="31354" rIns="31354" bIns="31355" numCol="1" spcCol="1270" anchor="ctr" anchorCtr="0">
            <a:noAutofit/>
          </a:bodyPr>
          <a:lstStyle/>
          <a:p>
            <a:pPr marL="57150" lvl="1" indent="-57150" defTabSz="400050">
              <a:lnSpc>
                <a:spcPct val="90000"/>
              </a:lnSpc>
              <a:spcBef>
                <a:spcPct val="0"/>
              </a:spcBef>
              <a:spcAft>
                <a:spcPct val="15000"/>
              </a:spcAft>
              <a:buFontTx/>
              <a:buChar char="••"/>
            </a:pPr>
            <a:r>
              <a:rPr lang="it-IT" sz="900" dirty="0" smtClean="0">
                <a:solidFill>
                  <a:srgbClr val="1F497D"/>
                </a:solidFill>
              </a:rPr>
              <a:t>Revisione schede in base a quanto emerso dai dati raccolti anche dall’audit</a:t>
            </a:r>
          </a:p>
          <a:p>
            <a:pPr marL="57150" lvl="1" indent="-57150" defTabSz="400050">
              <a:lnSpc>
                <a:spcPct val="90000"/>
              </a:lnSpc>
              <a:spcBef>
                <a:spcPct val="0"/>
              </a:spcBef>
              <a:spcAft>
                <a:spcPct val="15000"/>
              </a:spcAft>
              <a:buFontTx/>
              <a:buChar char="••"/>
            </a:pPr>
            <a:r>
              <a:rPr lang="it-IT" sz="900" dirty="0" smtClean="0">
                <a:solidFill>
                  <a:srgbClr val="1F497D"/>
                </a:solidFill>
              </a:rPr>
              <a:t>Analisi mirata di aspetti critici</a:t>
            </a:r>
          </a:p>
          <a:p>
            <a:pPr marL="57150" lvl="1" indent="-57150" defTabSz="400050">
              <a:lnSpc>
                <a:spcPct val="90000"/>
              </a:lnSpc>
              <a:spcBef>
                <a:spcPct val="0"/>
              </a:spcBef>
              <a:spcAft>
                <a:spcPct val="15000"/>
              </a:spcAft>
              <a:buFontTx/>
              <a:buChar char="••"/>
            </a:pPr>
            <a:r>
              <a:rPr lang="it-IT" sz="900" dirty="0" smtClean="0">
                <a:solidFill>
                  <a:srgbClr val="1F497D"/>
                </a:solidFill>
              </a:rPr>
              <a:t>Raccolta periodica informazioni</a:t>
            </a:r>
            <a:endParaRPr lang="it-IT" sz="900" dirty="0">
              <a:solidFill>
                <a:srgbClr val="1F497D"/>
              </a:solidFill>
            </a:endParaRPr>
          </a:p>
        </p:txBody>
      </p:sp>
      <p:sp>
        <p:nvSpPr>
          <p:cNvPr id="48" name="Triangolo isoscele 47"/>
          <p:cNvSpPr/>
          <p:nvPr/>
        </p:nvSpPr>
        <p:spPr>
          <a:xfrm rot="10800000">
            <a:off x="3512852" y="1643030"/>
            <a:ext cx="267060" cy="20179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68" name="Freccia a destra 67"/>
          <p:cNvSpPr/>
          <p:nvPr/>
        </p:nvSpPr>
        <p:spPr>
          <a:xfrm>
            <a:off x="3563888" y="5301209"/>
            <a:ext cx="5116907"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69" name="Freccia a destra 68"/>
          <p:cNvSpPr/>
          <p:nvPr/>
        </p:nvSpPr>
        <p:spPr>
          <a:xfrm>
            <a:off x="3563888" y="3789041"/>
            <a:ext cx="5116907"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45" name="Rettangolo 44"/>
          <p:cNvSpPr/>
          <p:nvPr/>
        </p:nvSpPr>
        <p:spPr>
          <a:xfrm>
            <a:off x="179512" y="2899096"/>
            <a:ext cx="956284" cy="601913"/>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800" dirty="0" smtClean="0">
                <a:solidFill>
                  <a:schemeClr val="bg1"/>
                </a:solidFill>
              </a:rPr>
              <a:t>Raccomandazioni del Responsabile Anticorruzione e trasparenza per il 2016</a:t>
            </a:r>
            <a:endParaRPr lang="it-IT" sz="800" dirty="0">
              <a:solidFill>
                <a:schemeClr val="bg1"/>
              </a:solidFill>
            </a:endParaRPr>
          </a:p>
        </p:txBody>
      </p:sp>
      <p:sp>
        <p:nvSpPr>
          <p:cNvPr id="51" name="Figura a mano libera 50"/>
          <p:cNvSpPr/>
          <p:nvPr/>
        </p:nvSpPr>
        <p:spPr>
          <a:xfrm>
            <a:off x="1112168" y="2917982"/>
            <a:ext cx="2160240" cy="583027"/>
          </a:xfrm>
          <a:custGeom>
            <a:avLst/>
            <a:gdLst>
              <a:gd name="connsiteX0" fmla="*/ 87539 w 525222"/>
              <a:gd name="connsiteY0" fmla="*/ 0 h 2674735"/>
              <a:gd name="connsiteX1" fmla="*/ 437683 w 525222"/>
              <a:gd name="connsiteY1" fmla="*/ 0 h 2674735"/>
              <a:gd name="connsiteX2" fmla="*/ 525222 w 525222"/>
              <a:gd name="connsiteY2" fmla="*/ 87539 h 2674735"/>
              <a:gd name="connsiteX3" fmla="*/ 525222 w 525222"/>
              <a:gd name="connsiteY3" fmla="*/ 2674735 h 2674735"/>
              <a:gd name="connsiteX4" fmla="*/ 525222 w 525222"/>
              <a:gd name="connsiteY4" fmla="*/ 2674735 h 2674735"/>
              <a:gd name="connsiteX5" fmla="*/ 0 w 525222"/>
              <a:gd name="connsiteY5" fmla="*/ 2674735 h 2674735"/>
              <a:gd name="connsiteX6" fmla="*/ 0 w 525222"/>
              <a:gd name="connsiteY6" fmla="*/ 2674735 h 2674735"/>
              <a:gd name="connsiteX7" fmla="*/ 0 w 525222"/>
              <a:gd name="connsiteY7" fmla="*/ 87539 h 2674735"/>
              <a:gd name="connsiteX8" fmla="*/ 87539 w 525222"/>
              <a:gd name="connsiteY8" fmla="*/ 0 h 267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22" h="2674735">
                <a:moveTo>
                  <a:pt x="525222" y="445801"/>
                </a:moveTo>
                <a:lnTo>
                  <a:pt x="525222" y="2228934"/>
                </a:lnTo>
                <a:cubicBezTo>
                  <a:pt x="525222" y="2475139"/>
                  <a:pt x="517526" y="2674732"/>
                  <a:pt x="508032" y="2674732"/>
                </a:cubicBezTo>
                <a:lnTo>
                  <a:pt x="0" y="2674732"/>
                </a:lnTo>
                <a:lnTo>
                  <a:pt x="0" y="2674732"/>
                </a:lnTo>
                <a:lnTo>
                  <a:pt x="0" y="3"/>
                </a:lnTo>
                <a:lnTo>
                  <a:pt x="0" y="3"/>
                </a:lnTo>
                <a:lnTo>
                  <a:pt x="508032" y="3"/>
                </a:lnTo>
                <a:cubicBezTo>
                  <a:pt x="517526" y="3"/>
                  <a:pt x="525222" y="199596"/>
                  <a:pt x="525222" y="445801"/>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4009" tIns="31354" rIns="31354" bIns="31355" numCol="1" spcCol="1270" anchor="ctr" anchorCtr="0">
            <a:noAutofit/>
          </a:bodyPr>
          <a:lstStyle/>
          <a:p>
            <a:pPr marL="57150" lvl="1" indent="-57150" defTabSz="400050">
              <a:lnSpc>
                <a:spcPct val="90000"/>
              </a:lnSpc>
              <a:spcBef>
                <a:spcPct val="0"/>
              </a:spcBef>
              <a:spcAft>
                <a:spcPct val="15000"/>
              </a:spcAft>
              <a:buFontTx/>
              <a:buChar char="••"/>
            </a:pPr>
            <a:r>
              <a:rPr lang="it-IT" sz="900" dirty="0" smtClean="0">
                <a:solidFill>
                  <a:srgbClr val="1F497D"/>
                </a:solidFill>
              </a:rPr>
              <a:t>Predisposizione di report di sintesi  al vertice aziendale, ai referenti e agli organismi di controllo (</a:t>
            </a:r>
            <a:r>
              <a:rPr lang="it-IT" sz="900" dirty="0" err="1" smtClean="0">
                <a:solidFill>
                  <a:srgbClr val="1F497D"/>
                </a:solidFill>
              </a:rPr>
              <a:t>CdA</a:t>
            </a:r>
            <a:r>
              <a:rPr lang="it-IT" sz="900" dirty="0" smtClean="0">
                <a:solidFill>
                  <a:srgbClr val="1F497D"/>
                </a:solidFill>
              </a:rPr>
              <a:t>, </a:t>
            </a:r>
            <a:r>
              <a:rPr lang="it-IT" sz="900" dirty="0" err="1" smtClean="0">
                <a:solidFill>
                  <a:srgbClr val="1F497D"/>
                </a:solidFill>
              </a:rPr>
              <a:t>OdV</a:t>
            </a:r>
            <a:r>
              <a:rPr lang="it-IT" sz="900" dirty="0" smtClean="0">
                <a:solidFill>
                  <a:srgbClr val="1F497D"/>
                </a:solidFill>
              </a:rPr>
              <a:t>) </a:t>
            </a:r>
          </a:p>
        </p:txBody>
      </p:sp>
      <p:sp>
        <p:nvSpPr>
          <p:cNvPr id="58" name="Triangolo isoscele 57"/>
          <p:cNvSpPr/>
          <p:nvPr/>
        </p:nvSpPr>
        <p:spPr>
          <a:xfrm rot="10800000">
            <a:off x="8553412" y="3068961"/>
            <a:ext cx="267060" cy="201795"/>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it-IT">
              <a:solidFill>
                <a:prstClr val="white"/>
              </a:solidFill>
            </a:endParaRPr>
          </a:p>
        </p:txBody>
      </p:sp>
      <p:sp>
        <p:nvSpPr>
          <p:cNvPr id="59" name="Triangolo isoscele 58"/>
          <p:cNvSpPr/>
          <p:nvPr/>
        </p:nvSpPr>
        <p:spPr>
          <a:xfrm rot="10800000">
            <a:off x="6465180" y="3068960"/>
            <a:ext cx="267060" cy="201795"/>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it-IT">
              <a:solidFill>
                <a:prstClr val="white"/>
              </a:solidFill>
            </a:endParaRPr>
          </a:p>
        </p:txBody>
      </p:sp>
      <p:sp>
        <p:nvSpPr>
          <p:cNvPr id="64" name="Triangolo isoscele 63"/>
          <p:cNvSpPr/>
          <p:nvPr/>
        </p:nvSpPr>
        <p:spPr>
          <a:xfrm rot="10800000">
            <a:off x="4435934" y="3068961"/>
            <a:ext cx="267060" cy="201795"/>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it-IT">
              <a:solidFill>
                <a:prstClr val="white"/>
              </a:solidFill>
            </a:endParaRPr>
          </a:p>
        </p:txBody>
      </p:sp>
      <p:sp>
        <p:nvSpPr>
          <p:cNvPr id="71" name="Rettangolo 70"/>
          <p:cNvSpPr/>
          <p:nvPr/>
        </p:nvSpPr>
        <p:spPr>
          <a:xfrm>
            <a:off x="179512" y="2204939"/>
            <a:ext cx="884783" cy="601913"/>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900" dirty="0" smtClean="0">
                <a:solidFill>
                  <a:schemeClr val="bg1"/>
                </a:solidFill>
              </a:rPr>
              <a:t>Audit</a:t>
            </a:r>
            <a:endParaRPr lang="it-IT" sz="900" dirty="0">
              <a:solidFill>
                <a:schemeClr val="bg1"/>
              </a:solidFill>
            </a:endParaRPr>
          </a:p>
        </p:txBody>
      </p:sp>
      <p:sp>
        <p:nvSpPr>
          <p:cNvPr id="72" name="Figura a mano libera 71"/>
          <p:cNvSpPr/>
          <p:nvPr/>
        </p:nvSpPr>
        <p:spPr>
          <a:xfrm>
            <a:off x="1112168" y="2204865"/>
            <a:ext cx="2160240" cy="583027"/>
          </a:xfrm>
          <a:custGeom>
            <a:avLst/>
            <a:gdLst>
              <a:gd name="connsiteX0" fmla="*/ 87539 w 525222"/>
              <a:gd name="connsiteY0" fmla="*/ 0 h 2674735"/>
              <a:gd name="connsiteX1" fmla="*/ 437683 w 525222"/>
              <a:gd name="connsiteY1" fmla="*/ 0 h 2674735"/>
              <a:gd name="connsiteX2" fmla="*/ 525222 w 525222"/>
              <a:gd name="connsiteY2" fmla="*/ 87539 h 2674735"/>
              <a:gd name="connsiteX3" fmla="*/ 525222 w 525222"/>
              <a:gd name="connsiteY3" fmla="*/ 2674735 h 2674735"/>
              <a:gd name="connsiteX4" fmla="*/ 525222 w 525222"/>
              <a:gd name="connsiteY4" fmla="*/ 2674735 h 2674735"/>
              <a:gd name="connsiteX5" fmla="*/ 0 w 525222"/>
              <a:gd name="connsiteY5" fmla="*/ 2674735 h 2674735"/>
              <a:gd name="connsiteX6" fmla="*/ 0 w 525222"/>
              <a:gd name="connsiteY6" fmla="*/ 2674735 h 2674735"/>
              <a:gd name="connsiteX7" fmla="*/ 0 w 525222"/>
              <a:gd name="connsiteY7" fmla="*/ 87539 h 2674735"/>
              <a:gd name="connsiteX8" fmla="*/ 87539 w 525222"/>
              <a:gd name="connsiteY8" fmla="*/ 0 h 267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22" h="2674735">
                <a:moveTo>
                  <a:pt x="525222" y="445801"/>
                </a:moveTo>
                <a:lnTo>
                  <a:pt x="525222" y="2228934"/>
                </a:lnTo>
                <a:cubicBezTo>
                  <a:pt x="525222" y="2475139"/>
                  <a:pt x="517526" y="2674732"/>
                  <a:pt x="508032" y="2674732"/>
                </a:cubicBezTo>
                <a:lnTo>
                  <a:pt x="0" y="2674732"/>
                </a:lnTo>
                <a:lnTo>
                  <a:pt x="0" y="2674732"/>
                </a:lnTo>
                <a:lnTo>
                  <a:pt x="0" y="3"/>
                </a:lnTo>
                <a:lnTo>
                  <a:pt x="0" y="3"/>
                </a:lnTo>
                <a:lnTo>
                  <a:pt x="508032" y="3"/>
                </a:lnTo>
                <a:cubicBezTo>
                  <a:pt x="517526" y="3"/>
                  <a:pt x="525222" y="199596"/>
                  <a:pt x="525222" y="445801"/>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4009" tIns="31354" rIns="31354" bIns="31355" numCol="1" spcCol="1270" anchor="ctr" anchorCtr="0">
            <a:noAutofit/>
          </a:bodyPr>
          <a:lstStyle/>
          <a:p>
            <a:pPr marL="57150" lvl="1" indent="-57150" defTabSz="400050">
              <a:lnSpc>
                <a:spcPct val="90000"/>
              </a:lnSpc>
              <a:spcBef>
                <a:spcPct val="0"/>
              </a:spcBef>
              <a:spcAft>
                <a:spcPct val="15000"/>
              </a:spcAft>
              <a:buFontTx/>
              <a:buChar char="••"/>
            </a:pPr>
            <a:endParaRPr lang="it-IT" sz="900" dirty="0" smtClean="0">
              <a:solidFill>
                <a:srgbClr val="1F497D"/>
              </a:solidFill>
            </a:endParaRPr>
          </a:p>
          <a:p>
            <a:pPr marL="57150" lvl="1" indent="-57150" defTabSz="400050">
              <a:lnSpc>
                <a:spcPct val="90000"/>
              </a:lnSpc>
              <a:spcBef>
                <a:spcPct val="0"/>
              </a:spcBef>
              <a:spcAft>
                <a:spcPct val="15000"/>
              </a:spcAft>
              <a:buFontTx/>
              <a:buChar char="••"/>
            </a:pPr>
            <a:r>
              <a:rPr lang="it-IT" sz="900" dirty="0" smtClean="0">
                <a:solidFill>
                  <a:srgbClr val="1F497D"/>
                </a:solidFill>
              </a:rPr>
              <a:t>Programmazione controlli di III° livello, Audit, in collaborazione con responsabile </a:t>
            </a:r>
            <a:r>
              <a:rPr lang="it-IT" sz="900" dirty="0" err="1" smtClean="0">
                <a:solidFill>
                  <a:srgbClr val="1F497D"/>
                </a:solidFill>
              </a:rPr>
              <a:t>Internal</a:t>
            </a:r>
            <a:r>
              <a:rPr lang="it-IT" sz="900" dirty="0" smtClean="0">
                <a:solidFill>
                  <a:srgbClr val="1F497D"/>
                </a:solidFill>
              </a:rPr>
              <a:t> Audit di Invitalia (Paolo Foglia)</a:t>
            </a:r>
          </a:p>
          <a:p>
            <a:pPr marL="0" lvl="1" defTabSz="400050">
              <a:lnSpc>
                <a:spcPct val="90000"/>
              </a:lnSpc>
              <a:spcBef>
                <a:spcPct val="0"/>
              </a:spcBef>
              <a:spcAft>
                <a:spcPct val="15000"/>
              </a:spcAft>
            </a:pPr>
            <a:endParaRPr lang="it-IT" sz="900" dirty="0">
              <a:solidFill>
                <a:srgbClr val="1F497D"/>
              </a:solidFill>
            </a:endParaRPr>
          </a:p>
        </p:txBody>
      </p:sp>
      <p:sp>
        <p:nvSpPr>
          <p:cNvPr id="73" name="Triangolo isoscele 72"/>
          <p:cNvSpPr/>
          <p:nvPr/>
        </p:nvSpPr>
        <p:spPr>
          <a:xfrm rot="10800000">
            <a:off x="7956376" y="2348955"/>
            <a:ext cx="267060" cy="20179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74" name="Triangolo isoscele 73"/>
          <p:cNvSpPr/>
          <p:nvPr/>
        </p:nvSpPr>
        <p:spPr>
          <a:xfrm rot="10800000">
            <a:off x="6444208" y="2348955"/>
            <a:ext cx="267060" cy="20179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75" name="Triangolo isoscele 74"/>
          <p:cNvSpPr/>
          <p:nvPr/>
        </p:nvSpPr>
        <p:spPr>
          <a:xfrm rot="10800000">
            <a:off x="4702994" y="2348955"/>
            <a:ext cx="267060" cy="20179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34" name="Rettangolo 33"/>
          <p:cNvSpPr/>
          <p:nvPr/>
        </p:nvSpPr>
        <p:spPr>
          <a:xfrm>
            <a:off x="182960" y="738856"/>
            <a:ext cx="884783" cy="601913"/>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800" dirty="0" smtClean="0">
                <a:solidFill>
                  <a:schemeClr val="bg1"/>
                </a:solidFill>
              </a:rPr>
              <a:t>Organizzazione attività</a:t>
            </a:r>
            <a:endParaRPr lang="it-IT" sz="800" dirty="0">
              <a:solidFill>
                <a:schemeClr val="bg1"/>
              </a:solidFill>
            </a:endParaRPr>
          </a:p>
        </p:txBody>
      </p:sp>
      <p:sp>
        <p:nvSpPr>
          <p:cNvPr id="37" name="Figura a mano libera 36"/>
          <p:cNvSpPr/>
          <p:nvPr/>
        </p:nvSpPr>
        <p:spPr>
          <a:xfrm>
            <a:off x="1115616" y="757742"/>
            <a:ext cx="2160240" cy="583027"/>
          </a:xfrm>
          <a:custGeom>
            <a:avLst/>
            <a:gdLst>
              <a:gd name="connsiteX0" fmla="*/ 87539 w 525222"/>
              <a:gd name="connsiteY0" fmla="*/ 0 h 2674735"/>
              <a:gd name="connsiteX1" fmla="*/ 437683 w 525222"/>
              <a:gd name="connsiteY1" fmla="*/ 0 h 2674735"/>
              <a:gd name="connsiteX2" fmla="*/ 525222 w 525222"/>
              <a:gd name="connsiteY2" fmla="*/ 87539 h 2674735"/>
              <a:gd name="connsiteX3" fmla="*/ 525222 w 525222"/>
              <a:gd name="connsiteY3" fmla="*/ 2674735 h 2674735"/>
              <a:gd name="connsiteX4" fmla="*/ 525222 w 525222"/>
              <a:gd name="connsiteY4" fmla="*/ 2674735 h 2674735"/>
              <a:gd name="connsiteX5" fmla="*/ 0 w 525222"/>
              <a:gd name="connsiteY5" fmla="*/ 2674735 h 2674735"/>
              <a:gd name="connsiteX6" fmla="*/ 0 w 525222"/>
              <a:gd name="connsiteY6" fmla="*/ 2674735 h 2674735"/>
              <a:gd name="connsiteX7" fmla="*/ 0 w 525222"/>
              <a:gd name="connsiteY7" fmla="*/ 87539 h 2674735"/>
              <a:gd name="connsiteX8" fmla="*/ 87539 w 525222"/>
              <a:gd name="connsiteY8" fmla="*/ 0 h 267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22" h="2674735">
                <a:moveTo>
                  <a:pt x="525222" y="445801"/>
                </a:moveTo>
                <a:lnTo>
                  <a:pt x="525222" y="2228934"/>
                </a:lnTo>
                <a:cubicBezTo>
                  <a:pt x="525222" y="2475139"/>
                  <a:pt x="517526" y="2674732"/>
                  <a:pt x="508032" y="2674732"/>
                </a:cubicBezTo>
                <a:lnTo>
                  <a:pt x="0" y="2674732"/>
                </a:lnTo>
                <a:lnTo>
                  <a:pt x="0" y="2674732"/>
                </a:lnTo>
                <a:lnTo>
                  <a:pt x="0" y="3"/>
                </a:lnTo>
                <a:lnTo>
                  <a:pt x="0" y="3"/>
                </a:lnTo>
                <a:lnTo>
                  <a:pt x="508032" y="3"/>
                </a:lnTo>
                <a:cubicBezTo>
                  <a:pt x="517526" y="3"/>
                  <a:pt x="525222" y="199596"/>
                  <a:pt x="525222" y="445801"/>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4009" tIns="31354" rIns="31354" bIns="31355" numCol="1" spcCol="1270" anchor="ctr" anchorCtr="0">
            <a:noAutofit/>
          </a:bodyPr>
          <a:lstStyle/>
          <a:p>
            <a:pPr marL="57150" lvl="1" indent="-57150" defTabSz="400050">
              <a:lnSpc>
                <a:spcPct val="90000"/>
              </a:lnSpc>
              <a:spcBef>
                <a:spcPct val="0"/>
              </a:spcBef>
              <a:spcAft>
                <a:spcPct val="15000"/>
              </a:spcAft>
              <a:buFontTx/>
              <a:buChar char="••"/>
            </a:pPr>
            <a:r>
              <a:rPr lang="it-IT" sz="900" dirty="0" smtClean="0">
                <a:solidFill>
                  <a:srgbClr val="1F497D"/>
                </a:solidFill>
              </a:rPr>
              <a:t>Definizione modalità organizzative di lavoro</a:t>
            </a:r>
          </a:p>
          <a:p>
            <a:pPr marL="57150" lvl="1" indent="-57150" defTabSz="400050">
              <a:lnSpc>
                <a:spcPct val="90000"/>
              </a:lnSpc>
              <a:spcBef>
                <a:spcPct val="0"/>
              </a:spcBef>
              <a:spcAft>
                <a:spcPct val="15000"/>
              </a:spcAft>
              <a:buFontTx/>
              <a:buChar char="••"/>
            </a:pPr>
            <a:r>
              <a:rPr lang="it-IT" sz="900" dirty="0" smtClean="0">
                <a:solidFill>
                  <a:srgbClr val="1F497D"/>
                </a:solidFill>
              </a:rPr>
              <a:t>Individuazione supporto interno</a:t>
            </a:r>
          </a:p>
          <a:p>
            <a:pPr marL="57150" lvl="1" indent="-57150" defTabSz="400050">
              <a:lnSpc>
                <a:spcPct val="90000"/>
              </a:lnSpc>
              <a:spcBef>
                <a:spcPct val="0"/>
              </a:spcBef>
              <a:spcAft>
                <a:spcPct val="15000"/>
              </a:spcAft>
              <a:buFontTx/>
              <a:buChar char="••"/>
            </a:pPr>
            <a:r>
              <a:rPr lang="it-IT" sz="900" dirty="0" smtClean="0">
                <a:solidFill>
                  <a:srgbClr val="1F497D"/>
                </a:solidFill>
              </a:rPr>
              <a:t>Selezione supporto esterno</a:t>
            </a:r>
          </a:p>
        </p:txBody>
      </p:sp>
    </p:spTree>
    <p:extLst>
      <p:ext uri="{BB962C8B-B14F-4D97-AF65-F5344CB8AC3E}">
        <p14:creationId xmlns:p14="http://schemas.microsoft.com/office/powerpoint/2010/main" val="491871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p:txBody>
          <a:bodyPr/>
          <a:lstStyle/>
          <a:p>
            <a:fld id="{FE967F5E-B7F4-4ED8-8C93-A6ADB9960B7B}" type="slidenum">
              <a:rPr lang="it-IT" smtClean="0"/>
              <a:t>2</a:t>
            </a:fld>
            <a:endParaRPr lang="it-IT"/>
          </a:p>
        </p:txBody>
      </p:sp>
      <p:sp>
        <p:nvSpPr>
          <p:cNvPr id="6" name="CasellaDiTesto 5"/>
          <p:cNvSpPr txBox="1"/>
          <p:nvPr/>
        </p:nvSpPr>
        <p:spPr>
          <a:xfrm>
            <a:off x="755576" y="1787332"/>
            <a:ext cx="7344816" cy="2308324"/>
          </a:xfrm>
          <a:prstGeom prst="rect">
            <a:avLst/>
          </a:prstGeom>
          <a:noFill/>
        </p:spPr>
        <p:txBody>
          <a:bodyPr wrap="square" rtlCol="0">
            <a:spAutoFit/>
          </a:bodyPr>
          <a:lstStyle/>
          <a:p>
            <a:r>
              <a:rPr lang="it-IT" sz="1600" dirty="0" smtClean="0">
                <a:solidFill>
                  <a:srgbClr val="002060"/>
                </a:solidFill>
              </a:rPr>
              <a:t>Nel documento vengono riepilogate le principali attività svolte nel corso del </a:t>
            </a:r>
          </a:p>
          <a:p>
            <a:r>
              <a:rPr lang="it-IT" sz="1600" dirty="0" smtClean="0">
                <a:solidFill>
                  <a:srgbClr val="002060"/>
                </a:solidFill>
              </a:rPr>
              <a:t>2015 al fine di rispettare quanto previsto nel Piano di Prevenzione Anticorruzione e Trasparenza di </a:t>
            </a:r>
            <a:r>
              <a:rPr lang="it-IT" sz="1600" dirty="0" err="1" smtClean="0">
                <a:solidFill>
                  <a:srgbClr val="002060"/>
                </a:solidFill>
              </a:rPr>
              <a:t>InfratelItalia</a:t>
            </a:r>
            <a:r>
              <a:rPr lang="it-IT" sz="1600" dirty="0" smtClean="0">
                <a:solidFill>
                  <a:srgbClr val="002060"/>
                </a:solidFill>
              </a:rPr>
              <a:t> Spa approvato in consiglio di amministrazione a maggio 2015.</a:t>
            </a:r>
          </a:p>
          <a:p>
            <a:endParaRPr lang="it-IT" sz="1600" dirty="0" smtClean="0">
              <a:solidFill>
                <a:srgbClr val="002060"/>
              </a:solidFill>
            </a:endParaRPr>
          </a:p>
          <a:p>
            <a:r>
              <a:rPr lang="it-IT" sz="1600" dirty="0" smtClean="0">
                <a:solidFill>
                  <a:srgbClr val="002060"/>
                </a:solidFill>
              </a:rPr>
              <a:t>Sulla base dei primi risultati emersi dal monitoraggio effettuato, e, sulla base delle indicazioni trasmesse dall’ </a:t>
            </a:r>
            <a:r>
              <a:rPr lang="it-IT" sz="1600" dirty="0" err="1" smtClean="0">
                <a:solidFill>
                  <a:srgbClr val="002060"/>
                </a:solidFill>
              </a:rPr>
              <a:t>Anac</a:t>
            </a:r>
            <a:r>
              <a:rPr lang="it-IT" sz="1600" dirty="0" smtClean="0">
                <a:solidFill>
                  <a:srgbClr val="002060"/>
                </a:solidFill>
              </a:rPr>
              <a:t> nella determinazione n.12 di ottobre 2015, si propone un aggiornamento del Piano per il 2016 anche al fine di garantire una sempre più mirata azione di prevenzione.</a:t>
            </a:r>
            <a:endParaRPr lang="it-IT" sz="1600" dirty="0">
              <a:solidFill>
                <a:srgbClr val="002060"/>
              </a:solidFill>
            </a:endParaRPr>
          </a:p>
        </p:txBody>
      </p:sp>
    </p:spTree>
    <p:extLst>
      <p:ext uri="{BB962C8B-B14F-4D97-AF65-F5344CB8AC3E}">
        <p14:creationId xmlns:p14="http://schemas.microsoft.com/office/powerpoint/2010/main" val="2884177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igura a mano libera 7"/>
          <p:cNvSpPr/>
          <p:nvPr/>
        </p:nvSpPr>
        <p:spPr>
          <a:xfrm>
            <a:off x="1128192" y="1124744"/>
            <a:ext cx="2145729" cy="525223"/>
          </a:xfrm>
          <a:custGeom>
            <a:avLst/>
            <a:gdLst>
              <a:gd name="connsiteX0" fmla="*/ 87539 w 525222"/>
              <a:gd name="connsiteY0" fmla="*/ 0 h 2674735"/>
              <a:gd name="connsiteX1" fmla="*/ 437683 w 525222"/>
              <a:gd name="connsiteY1" fmla="*/ 0 h 2674735"/>
              <a:gd name="connsiteX2" fmla="*/ 525222 w 525222"/>
              <a:gd name="connsiteY2" fmla="*/ 87539 h 2674735"/>
              <a:gd name="connsiteX3" fmla="*/ 525222 w 525222"/>
              <a:gd name="connsiteY3" fmla="*/ 2674735 h 2674735"/>
              <a:gd name="connsiteX4" fmla="*/ 525222 w 525222"/>
              <a:gd name="connsiteY4" fmla="*/ 2674735 h 2674735"/>
              <a:gd name="connsiteX5" fmla="*/ 0 w 525222"/>
              <a:gd name="connsiteY5" fmla="*/ 2674735 h 2674735"/>
              <a:gd name="connsiteX6" fmla="*/ 0 w 525222"/>
              <a:gd name="connsiteY6" fmla="*/ 2674735 h 2674735"/>
              <a:gd name="connsiteX7" fmla="*/ 0 w 525222"/>
              <a:gd name="connsiteY7" fmla="*/ 87539 h 2674735"/>
              <a:gd name="connsiteX8" fmla="*/ 87539 w 525222"/>
              <a:gd name="connsiteY8" fmla="*/ 0 h 267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22" h="2674735">
                <a:moveTo>
                  <a:pt x="525222" y="445801"/>
                </a:moveTo>
                <a:lnTo>
                  <a:pt x="525222" y="2228934"/>
                </a:lnTo>
                <a:cubicBezTo>
                  <a:pt x="525222" y="2475139"/>
                  <a:pt x="517526" y="2674732"/>
                  <a:pt x="508032" y="2674732"/>
                </a:cubicBezTo>
                <a:lnTo>
                  <a:pt x="0" y="2674732"/>
                </a:lnTo>
                <a:lnTo>
                  <a:pt x="0" y="2674732"/>
                </a:lnTo>
                <a:lnTo>
                  <a:pt x="0" y="3"/>
                </a:lnTo>
                <a:lnTo>
                  <a:pt x="0" y="3"/>
                </a:lnTo>
                <a:lnTo>
                  <a:pt x="508032" y="3"/>
                </a:lnTo>
                <a:cubicBezTo>
                  <a:pt x="517526" y="3"/>
                  <a:pt x="525222" y="199596"/>
                  <a:pt x="525222" y="445801"/>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4009" tIns="31355" rIns="31354" bIns="31354" numCol="1" spcCol="1270" anchor="ctr" anchorCtr="0">
            <a:noAutofit/>
          </a:bodyPr>
          <a:lstStyle/>
          <a:p>
            <a:pPr marL="57150" lvl="1" indent="-57150" defTabSz="400050">
              <a:lnSpc>
                <a:spcPct val="90000"/>
              </a:lnSpc>
              <a:spcBef>
                <a:spcPct val="0"/>
              </a:spcBef>
              <a:spcAft>
                <a:spcPct val="15000"/>
              </a:spcAft>
              <a:buFontTx/>
              <a:buChar char="••"/>
            </a:pPr>
            <a:r>
              <a:rPr lang="it-IT" sz="900" dirty="0" smtClean="0">
                <a:solidFill>
                  <a:schemeClr val="tx2"/>
                </a:solidFill>
              </a:rPr>
              <a:t>Adeguamento del </a:t>
            </a:r>
            <a:r>
              <a:rPr lang="it-IT" sz="900" dirty="0">
                <a:solidFill>
                  <a:schemeClr val="tx2"/>
                </a:solidFill>
              </a:rPr>
              <a:t>documento l.231/01 </a:t>
            </a:r>
            <a:r>
              <a:rPr lang="it-IT" sz="900" dirty="0" smtClean="0">
                <a:solidFill>
                  <a:schemeClr val="tx2"/>
                </a:solidFill>
              </a:rPr>
              <a:t> </a:t>
            </a:r>
            <a:r>
              <a:rPr lang="it-IT" sz="900" kern="1200" dirty="0" smtClean="0">
                <a:solidFill>
                  <a:schemeClr val="tx2"/>
                </a:solidFill>
              </a:rPr>
              <a:t>al Piano Prevenzione Corruzione e </a:t>
            </a:r>
            <a:r>
              <a:rPr lang="it-IT" sz="900" dirty="0">
                <a:solidFill>
                  <a:schemeClr val="tx2"/>
                </a:solidFill>
              </a:rPr>
              <a:t>t</a:t>
            </a:r>
            <a:r>
              <a:rPr lang="it-IT" sz="900" kern="1200" dirty="0" smtClean="0">
                <a:solidFill>
                  <a:schemeClr val="tx2"/>
                </a:solidFill>
              </a:rPr>
              <a:t>rasparenza</a:t>
            </a:r>
          </a:p>
        </p:txBody>
      </p:sp>
      <p:sp>
        <p:nvSpPr>
          <p:cNvPr id="10" name="Figura a mano libera 9"/>
          <p:cNvSpPr/>
          <p:nvPr/>
        </p:nvSpPr>
        <p:spPr>
          <a:xfrm>
            <a:off x="1115616" y="5178359"/>
            <a:ext cx="2160240" cy="745929"/>
          </a:xfrm>
          <a:custGeom>
            <a:avLst/>
            <a:gdLst>
              <a:gd name="connsiteX0" fmla="*/ 87539 w 525222"/>
              <a:gd name="connsiteY0" fmla="*/ 0 h 2674735"/>
              <a:gd name="connsiteX1" fmla="*/ 437683 w 525222"/>
              <a:gd name="connsiteY1" fmla="*/ 0 h 2674735"/>
              <a:gd name="connsiteX2" fmla="*/ 525222 w 525222"/>
              <a:gd name="connsiteY2" fmla="*/ 87539 h 2674735"/>
              <a:gd name="connsiteX3" fmla="*/ 525222 w 525222"/>
              <a:gd name="connsiteY3" fmla="*/ 2674735 h 2674735"/>
              <a:gd name="connsiteX4" fmla="*/ 525222 w 525222"/>
              <a:gd name="connsiteY4" fmla="*/ 2674735 h 2674735"/>
              <a:gd name="connsiteX5" fmla="*/ 0 w 525222"/>
              <a:gd name="connsiteY5" fmla="*/ 2674735 h 2674735"/>
              <a:gd name="connsiteX6" fmla="*/ 0 w 525222"/>
              <a:gd name="connsiteY6" fmla="*/ 2674735 h 2674735"/>
              <a:gd name="connsiteX7" fmla="*/ 0 w 525222"/>
              <a:gd name="connsiteY7" fmla="*/ 87539 h 2674735"/>
              <a:gd name="connsiteX8" fmla="*/ 87539 w 525222"/>
              <a:gd name="connsiteY8" fmla="*/ 0 h 267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22" h="2674735">
                <a:moveTo>
                  <a:pt x="525222" y="445801"/>
                </a:moveTo>
                <a:lnTo>
                  <a:pt x="525222" y="2228934"/>
                </a:lnTo>
                <a:cubicBezTo>
                  <a:pt x="525222" y="2475139"/>
                  <a:pt x="517526" y="2674732"/>
                  <a:pt x="508032" y="2674732"/>
                </a:cubicBezTo>
                <a:lnTo>
                  <a:pt x="0" y="2674732"/>
                </a:lnTo>
                <a:lnTo>
                  <a:pt x="0" y="2674732"/>
                </a:lnTo>
                <a:lnTo>
                  <a:pt x="0" y="3"/>
                </a:lnTo>
                <a:lnTo>
                  <a:pt x="0" y="3"/>
                </a:lnTo>
                <a:lnTo>
                  <a:pt x="508032" y="3"/>
                </a:lnTo>
                <a:cubicBezTo>
                  <a:pt x="517526" y="3"/>
                  <a:pt x="525222" y="199596"/>
                  <a:pt x="525222" y="445801"/>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4009" tIns="31355" rIns="31354" bIns="31354" numCol="1" spcCol="1270" anchor="ctr" anchorCtr="0">
            <a:noAutofit/>
          </a:bodyPr>
          <a:lstStyle/>
          <a:p>
            <a:pPr marL="57150" lvl="1" indent="-57150" algn="l" defTabSz="400050">
              <a:lnSpc>
                <a:spcPct val="90000"/>
              </a:lnSpc>
              <a:spcBef>
                <a:spcPct val="0"/>
              </a:spcBef>
              <a:spcAft>
                <a:spcPct val="15000"/>
              </a:spcAft>
              <a:buChar char="••"/>
            </a:pPr>
            <a:r>
              <a:rPr lang="it-IT" sz="900" kern="1200" dirty="0" smtClean="0">
                <a:solidFill>
                  <a:schemeClr val="tx2"/>
                </a:solidFill>
              </a:rPr>
              <a:t>Elaborazione di una scheda di rilevazione per ciascun processo</a:t>
            </a:r>
          </a:p>
          <a:p>
            <a:pPr marL="57150" lvl="1" indent="-57150" algn="l" defTabSz="400050">
              <a:lnSpc>
                <a:spcPct val="90000"/>
              </a:lnSpc>
              <a:spcBef>
                <a:spcPct val="0"/>
              </a:spcBef>
              <a:spcAft>
                <a:spcPct val="15000"/>
              </a:spcAft>
              <a:buChar char="••"/>
            </a:pPr>
            <a:r>
              <a:rPr lang="it-IT" sz="900" dirty="0" smtClean="0">
                <a:solidFill>
                  <a:schemeClr val="tx2"/>
                </a:solidFill>
              </a:rPr>
              <a:t>Definizione indicatori di anomalia</a:t>
            </a:r>
          </a:p>
          <a:p>
            <a:pPr marL="57150" lvl="1" indent="-57150" algn="l" defTabSz="400050">
              <a:lnSpc>
                <a:spcPct val="90000"/>
              </a:lnSpc>
              <a:spcBef>
                <a:spcPct val="0"/>
              </a:spcBef>
              <a:spcAft>
                <a:spcPct val="15000"/>
              </a:spcAft>
              <a:buChar char="••"/>
            </a:pPr>
            <a:r>
              <a:rPr lang="it-IT" sz="900" kern="1200" dirty="0" smtClean="0">
                <a:solidFill>
                  <a:schemeClr val="tx2"/>
                </a:solidFill>
              </a:rPr>
              <a:t>Impostazione </a:t>
            </a:r>
            <a:r>
              <a:rPr lang="it-IT" sz="900" kern="1200" dirty="0" err="1" smtClean="0">
                <a:solidFill>
                  <a:schemeClr val="tx2"/>
                </a:solidFill>
              </a:rPr>
              <a:t>db</a:t>
            </a:r>
            <a:r>
              <a:rPr lang="it-IT" sz="900" kern="1200" dirty="0" smtClean="0">
                <a:solidFill>
                  <a:schemeClr val="tx2"/>
                </a:solidFill>
              </a:rPr>
              <a:t>  </a:t>
            </a:r>
            <a:r>
              <a:rPr lang="it-IT" sz="900" kern="1200" dirty="0" err="1" smtClean="0">
                <a:solidFill>
                  <a:schemeClr val="tx2"/>
                </a:solidFill>
              </a:rPr>
              <a:t>excel</a:t>
            </a:r>
            <a:r>
              <a:rPr lang="it-IT" sz="900" kern="1200" dirty="0" smtClean="0">
                <a:solidFill>
                  <a:schemeClr val="tx2"/>
                </a:solidFill>
              </a:rPr>
              <a:t> per elaborazione dati e report</a:t>
            </a:r>
          </a:p>
        </p:txBody>
      </p:sp>
      <p:sp>
        <p:nvSpPr>
          <p:cNvPr id="49" name="Titolo 1"/>
          <p:cNvSpPr txBox="1">
            <a:spLocks/>
          </p:cNvSpPr>
          <p:nvPr/>
        </p:nvSpPr>
        <p:spPr>
          <a:xfrm>
            <a:off x="446856" y="44624"/>
            <a:ext cx="8229600" cy="36004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it-IT" sz="1800" dirty="0" smtClean="0">
                <a:solidFill>
                  <a:schemeClr val="tx2"/>
                </a:solidFill>
              </a:rPr>
              <a:t>Anticorruzione e Trasparenza: principali attività svolte da maggio a dicembre 2015</a:t>
            </a:r>
            <a:endParaRPr lang="it-IT" sz="1800" dirty="0">
              <a:solidFill>
                <a:schemeClr val="tx2"/>
              </a:solidFill>
            </a:endParaRPr>
          </a:p>
        </p:txBody>
      </p:sp>
      <p:sp>
        <p:nvSpPr>
          <p:cNvPr id="18" name="Rettangolo 17"/>
          <p:cNvSpPr/>
          <p:nvPr/>
        </p:nvSpPr>
        <p:spPr>
          <a:xfrm>
            <a:off x="179511" y="548680"/>
            <a:ext cx="3070961" cy="36004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900" dirty="0"/>
              <a:t>Approvazione Piano Prevenzione Corruzione</a:t>
            </a:r>
          </a:p>
        </p:txBody>
      </p:sp>
      <p:sp>
        <p:nvSpPr>
          <p:cNvPr id="23" name="Freccia a destra 22"/>
          <p:cNvSpPr/>
          <p:nvPr/>
        </p:nvSpPr>
        <p:spPr>
          <a:xfrm>
            <a:off x="3347864" y="6381328"/>
            <a:ext cx="54006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000"/>
          </a:p>
        </p:txBody>
      </p:sp>
      <p:sp>
        <p:nvSpPr>
          <p:cNvPr id="24" name="CasellaDiTesto 23"/>
          <p:cNvSpPr txBox="1"/>
          <p:nvPr/>
        </p:nvSpPr>
        <p:spPr>
          <a:xfrm>
            <a:off x="3250473" y="6474822"/>
            <a:ext cx="601447" cy="246221"/>
          </a:xfrm>
          <a:prstGeom prst="rect">
            <a:avLst/>
          </a:prstGeom>
          <a:noFill/>
        </p:spPr>
        <p:txBody>
          <a:bodyPr wrap="none" rtlCol="0">
            <a:spAutoFit/>
          </a:bodyPr>
          <a:lstStyle>
            <a:defPPr>
              <a:defRPr lang="it-IT"/>
            </a:defPPr>
            <a:lvl1pPr>
              <a:defRPr sz="1000">
                <a:solidFill>
                  <a:schemeClr val="tx2"/>
                </a:solidFill>
              </a:defRPr>
            </a:lvl1pPr>
          </a:lstStyle>
          <a:p>
            <a:r>
              <a:rPr lang="it-IT" dirty="0"/>
              <a:t>Maggio </a:t>
            </a:r>
          </a:p>
        </p:txBody>
      </p:sp>
      <p:sp>
        <p:nvSpPr>
          <p:cNvPr id="27" name="CasellaDiTesto 26"/>
          <p:cNvSpPr txBox="1"/>
          <p:nvPr/>
        </p:nvSpPr>
        <p:spPr>
          <a:xfrm>
            <a:off x="7812360" y="6474822"/>
            <a:ext cx="718466" cy="246221"/>
          </a:xfrm>
          <a:prstGeom prst="rect">
            <a:avLst/>
          </a:prstGeom>
          <a:noFill/>
        </p:spPr>
        <p:txBody>
          <a:bodyPr wrap="none" rtlCol="0">
            <a:spAutoFit/>
          </a:bodyPr>
          <a:lstStyle/>
          <a:p>
            <a:r>
              <a:rPr lang="it-IT" sz="1000" dirty="0" smtClean="0">
                <a:solidFill>
                  <a:schemeClr val="tx2"/>
                </a:solidFill>
              </a:rPr>
              <a:t>Dicembre </a:t>
            </a:r>
            <a:endParaRPr lang="it-IT" sz="1000" dirty="0">
              <a:solidFill>
                <a:schemeClr val="tx2"/>
              </a:solidFill>
            </a:endParaRPr>
          </a:p>
        </p:txBody>
      </p:sp>
      <p:sp>
        <p:nvSpPr>
          <p:cNvPr id="28" name="CasellaDiTesto 27"/>
          <p:cNvSpPr txBox="1"/>
          <p:nvPr/>
        </p:nvSpPr>
        <p:spPr>
          <a:xfrm>
            <a:off x="2760596" y="6495147"/>
            <a:ext cx="447558" cy="246221"/>
          </a:xfrm>
          <a:prstGeom prst="rect">
            <a:avLst/>
          </a:prstGeom>
          <a:noFill/>
        </p:spPr>
        <p:txBody>
          <a:bodyPr wrap="none" rtlCol="0">
            <a:spAutoFit/>
          </a:bodyPr>
          <a:lstStyle/>
          <a:p>
            <a:r>
              <a:rPr lang="it-IT" sz="1000" dirty="0" smtClean="0">
                <a:solidFill>
                  <a:schemeClr val="tx2"/>
                </a:solidFill>
              </a:rPr>
              <a:t>2015</a:t>
            </a:r>
            <a:endParaRPr lang="it-IT" sz="1000" dirty="0">
              <a:solidFill>
                <a:schemeClr val="tx2"/>
              </a:solidFill>
            </a:endParaRPr>
          </a:p>
        </p:txBody>
      </p:sp>
      <p:sp>
        <p:nvSpPr>
          <p:cNvPr id="29" name="Rettangolo 28"/>
          <p:cNvSpPr/>
          <p:nvPr/>
        </p:nvSpPr>
        <p:spPr>
          <a:xfrm>
            <a:off x="179512" y="5275359"/>
            <a:ext cx="884783" cy="601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800" dirty="0" smtClean="0"/>
              <a:t>Sistema di Monitoraggio</a:t>
            </a:r>
            <a:endParaRPr lang="it-IT" sz="800" dirty="0"/>
          </a:p>
        </p:txBody>
      </p:sp>
      <p:sp>
        <p:nvSpPr>
          <p:cNvPr id="30" name="Rettangolo 29"/>
          <p:cNvSpPr/>
          <p:nvPr/>
        </p:nvSpPr>
        <p:spPr>
          <a:xfrm>
            <a:off x="182960" y="1709004"/>
            <a:ext cx="884783" cy="601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900" dirty="0" smtClean="0"/>
              <a:t>Focus Direttori Lavori</a:t>
            </a:r>
            <a:endParaRPr lang="it-IT" sz="900" dirty="0"/>
          </a:p>
        </p:txBody>
      </p:sp>
      <p:sp>
        <p:nvSpPr>
          <p:cNvPr id="31" name="Rettangolo 30"/>
          <p:cNvSpPr/>
          <p:nvPr/>
        </p:nvSpPr>
        <p:spPr>
          <a:xfrm>
            <a:off x="179512" y="1052736"/>
            <a:ext cx="884783" cy="601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800" dirty="0" smtClean="0"/>
              <a:t>Aggiornamento MOGC Parte speciale e procedure </a:t>
            </a:r>
            <a:endParaRPr lang="it-IT" sz="800" dirty="0"/>
          </a:p>
        </p:txBody>
      </p:sp>
      <p:sp>
        <p:nvSpPr>
          <p:cNvPr id="35" name="CasellaDiTesto 34"/>
          <p:cNvSpPr txBox="1"/>
          <p:nvPr/>
        </p:nvSpPr>
        <p:spPr>
          <a:xfrm>
            <a:off x="5652120" y="6474822"/>
            <a:ext cx="766557" cy="246221"/>
          </a:xfrm>
          <a:prstGeom prst="rect">
            <a:avLst/>
          </a:prstGeom>
          <a:noFill/>
        </p:spPr>
        <p:txBody>
          <a:bodyPr wrap="none" rtlCol="0">
            <a:spAutoFit/>
          </a:bodyPr>
          <a:lstStyle/>
          <a:p>
            <a:r>
              <a:rPr lang="it-IT" sz="1000" dirty="0" smtClean="0">
                <a:solidFill>
                  <a:schemeClr val="tx2"/>
                </a:solidFill>
              </a:rPr>
              <a:t>Settembre </a:t>
            </a:r>
            <a:endParaRPr lang="it-IT" sz="1000" dirty="0">
              <a:solidFill>
                <a:schemeClr val="tx2"/>
              </a:solidFill>
            </a:endParaRPr>
          </a:p>
        </p:txBody>
      </p:sp>
      <p:sp>
        <p:nvSpPr>
          <p:cNvPr id="36" name="CasellaDiTesto 35"/>
          <p:cNvSpPr txBox="1"/>
          <p:nvPr/>
        </p:nvSpPr>
        <p:spPr>
          <a:xfrm>
            <a:off x="6516216" y="6474822"/>
            <a:ext cx="628698" cy="246221"/>
          </a:xfrm>
          <a:prstGeom prst="rect">
            <a:avLst/>
          </a:prstGeom>
          <a:noFill/>
        </p:spPr>
        <p:txBody>
          <a:bodyPr wrap="none" rtlCol="0">
            <a:spAutoFit/>
          </a:bodyPr>
          <a:lstStyle/>
          <a:p>
            <a:r>
              <a:rPr lang="it-IT" sz="1000" dirty="0" smtClean="0">
                <a:solidFill>
                  <a:schemeClr val="tx2"/>
                </a:solidFill>
              </a:rPr>
              <a:t>Ottobre </a:t>
            </a:r>
            <a:endParaRPr lang="it-IT" sz="1000" dirty="0">
              <a:solidFill>
                <a:schemeClr val="tx2"/>
              </a:solidFill>
            </a:endParaRPr>
          </a:p>
        </p:txBody>
      </p:sp>
      <p:sp>
        <p:nvSpPr>
          <p:cNvPr id="37" name="CasellaDiTesto 36"/>
          <p:cNvSpPr txBox="1"/>
          <p:nvPr/>
        </p:nvSpPr>
        <p:spPr>
          <a:xfrm>
            <a:off x="7148269" y="6474822"/>
            <a:ext cx="736099" cy="246221"/>
          </a:xfrm>
          <a:prstGeom prst="rect">
            <a:avLst/>
          </a:prstGeom>
          <a:noFill/>
        </p:spPr>
        <p:txBody>
          <a:bodyPr wrap="none" rtlCol="0">
            <a:spAutoFit/>
          </a:bodyPr>
          <a:lstStyle/>
          <a:p>
            <a:r>
              <a:rPr lang="it-IT" sz="1000" dirty="0" smtClean="0">
                <a:solidFill>
                  <a:schemeClr val="tx2"/>
                </a:solidFill>
              </a:rPr>
              <a:t>Novembre</a:t>
            </a:r>
            <a:endParaRPr lang="it-IT" sz="1000" dirty="0">
              <a:solidFill>
                <a:schemeClr val="tx2"/>
              </a:solidFill>
            </a:endParaRPr>
          </a:p>
        </p:txBody>
      </p:sp>
      <p:sp>
        <p:nvSpPr>
          <p:cNvPr id="39" name="Figura a mano libera 38"/>
          <p:cNvSpPr/>
          <p:nvPr/>
        </p:nvSpPr>
        <p:spPr>
          <a:xfrm>
            <a:off x="1115616" y="1709005"/>
            <a:ext cx="2160240" cy="639876"/>
          </a:xfrm>
          <a:custGeom>
            <a:avLst/>
            <a:gdLst>
              <a:gd name="connsiteX0" fmla="*/ 87539 w 525222"/>
              <a:gd name="connsiteY0" fmla="*/ 0 h 2674735"/>
              <a:gd name="connsiteX1" fmla="*/ 437683 w 525222"/>
              <a:gd name="connsiteY1" fmla="*/ 0 h 2674735"/>
              <a:gd name="connsiteX2" fmla="*/ 525222 w 525222"/>
              <a:gd name="connsiteY2" fmla="*/ 87539 h 2674735"/>
              <a:gd name="connsiteX3" fmla="*/ 525222 w 525222"/>
              <a:gd name="connsiteY3" fmla="*/ 2674735 h 2674735"/>
              <a:gd name="connsiteX4" fmla="*/ 525222 w 525222"/>
              <a:gd name="connsiteY4" fmla="*/ 2674735 h 2674735"/>
              <a:gd name="connsiteX5" fmla="*/ 0 w 525222"/>
              <a:gd name="connsiteY5" fmla="*/ 2674735 h 2674735"/>
              <a:gd name="connsiteX6" fmla="*/ 0 w 525222"/>
              <a:gd name="connsiteY6" fmla="*/ 2674735 h 2674735"/>
              <a:gd name="connsiteX7" fmla="*/ 0 w 525222"/>
              <a:gd name="connsiteY7" fmla="*/ 87539 h 2674735"/>
              <a:gd name="connsiteX8" fmla="*/ 87539 w 525222"/>
              <a:gd name="connsiteY8" fmla="*/ 0 h 267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22" h="2674735">
                <a:moveTo>
                  <a:pt x="525222" y="445801"/>
                </a:moveTo>
                <a:lnTo>
                  <a:pt x="525222" y="2228934"/>
                </a:lnTo>
                <a:cubicBezTo>
                  <a:pt x="525222" y="2475139"/>
                  <a:pt x="517526" y="2674732"/>
                  <a:pt x="508032" y="2674732"/>
                </a:cubicBezTo>
                <a:lnTo>
                  <a:pt x="0" y="2674732"/>
                </a:lnTo>
                <a:lnTo>
                  <a:pt x="0" y="2674732"/>
                </a:lnTo>
                <a:lnTo>
                  <a:pt x="0" y="3"/>
                </a:lnTo>
                <a:lnTo>
                  <a:pt x="0" y="3"/>
                </a:lnTo>
                <a:lnTo>
                  <a:pt x="508032" y="3"/>
                </a:lnTo>
                <a:cubicBezTo>
                  <a:pt x="517526" y="3"/>
                  <a:pt x="525222" y="199596"/>
                  <a:pt x="525222" y="445801"/>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4009" tIns="31354" rIns="31354" bIns="31355" numCol="1" spcCol="1270" anchor="ctr" anchorCtr="0">
            <a:noAutofit/>
          </a:bodyPr>
          <a:lstStyle/>
          <a:p>
            <a:pPr marL="57150" lvl="1" indent="-57150" algn="l" defTabSz="400050">
              <a:lnSpc>
                <a:spcPct val="90000"/>
              </a:lnSpc>
              <a:spcBef>
                <a:spcPct val="0"/>
              </a:spcBef>
              <a:spcAft>
                <a:spcPct val="15000"/>
              </a:spcAft>
              <a:buChar char="••"/>
            </a:pPr>
            <a:r>
              <a:rPr lang="it-IT" sz="900" kern="1200" dirty="0" smtClean="0">
                <a:solidFill>
                  <a:schemeClr val="tx2"/>
                </a:solidFill>
              </a:rPr>
              <a:t>Analisi del ruolo</a:t>
            </a:r>
            <a:endParaRPr lang="it-IT" sz="900" kern="1200" dirty="0">
              <a:solidFill>
                <a:schemeClr val="tx2"/>
              </a:solidFill>
            </a:endParaRPr>
          </a:p>
          <a:p>
            <a:pPr marL="57150" lvl="1" indent="-57150" algn="l" defTabSz="400050">
              <a:lnSpc>
                <a:spcPct val="90000"/>
              </a:lnSpc>
              <a:spcBef>
                <a:spcPct val="0"/>
              </a:spcBef>
              <a:spcAft>
                <a:spcPct val="15000"/>
              </a:spcAft>
              <a:buChar char="••"/>
            </a:pPr>
            <a:r>
              <a:rPr lang="it-IT" sz="900" kern="1200" dirty="0" smtClean="0">
                <a:solidFill>
                  <a:schemeClr val="tx2"/>
                </a:solidFill>
              </a:rPr>
              <a:t>Mappatura processi</a:t>
            </a:r>
          </a:p>
          <a:p>
            <a:pPr marL="57150" lvl="1" indent="-57150" algn="l" defTabSz="400050">
              <a:lnSpc>
                <a:spcPct val="90000"/>
              </a:lnSpc>
              <a:spcBef>
                <a:spcPct val="0"/>
              </a:spcBef>
              <a:spcAft>
                <a:spcPct val="15000"/>
              </a:spcAft>
              <a:buChar char="••"/>
            </a:pPr>
            <a:r>
              <a:rPr lang="it-IT" sz="900" dirty="0" smtClean="0">
                <a:solidFill>
                  <a:schemeClr val="tx2"/>
                </a:solidFill>
              </a:rPr>
              <a:t>Definizione anomalie</a:t>
            </a:r>
          </a:p>
          <a:p>
            <a:pPr marL="57150" lvl="1" indent="-57150" algn="l" defTabSz="400050">
              <a:lnSpc>
                <a:spcPct val="90000"/>
              </a:lnSpc>
              <a:spcBef>
                <a:spcPct val="0"/>
              </a:spcBef>
              <a:spcAft>
                <a:spcPct val="15000"/>
              </a:spcAft>
              <a:buChar char="••"/>
            </a:pPr>
            <a:r>
              <a:rPr lang="it-IT" sz="900" kern="1200" dirty="0" smtClean="0">
                <a:solidFill>
                  <a:schemeClr val="tx2"/>
                </a:solidFill>
              </a:rPr>
              <a:t>Proposte di intervento</a:t>
            </a:r>
            <a:endParaRPr lang="it-IT" sz="900" kern="1200" dirty="0">
              <a:solidFill>
                <a:schemeClr val="tx2"/>
              </a:solidFill>
            </a:endParaRPr>
          </a:p>
        </p:txBody>
      </p:sp>
      <p:sp>
        <p:nvSpPr>
          <p:cNvPr id="40" name="CasellaDiTesto 39"/>
          <p:cNvSpPr txBox="1"/>
          <p:nvPr/>
        </p:nvSpPr>
        <p:spPr>
          <a:xfrm>
            <a:off x="5076056" y="6495147"/>
            <a:ext cx="575799" cy="246221"/>
          </a:xfrm>
          <a:prstGeom prst="rect">
            <a:avLst/>
          </a:prstGeom>
          <a:noFill/>
        </p:spPr>
        <p:txBody>
          <a:bodyPr wrap="none" rtlCol="0">
            <a:spAutoFit/>
          </a:bodyPr>
          <a:lstStyle/>
          <a:p>
            <a:r>
              <a:rPr lang="it-IT" sz="1000" dirty="0" smtClean="0">
                <a:solidFill>
                  <a:schemeClr val="tx2"/>
                </a:solidFill>
              </a:rPr>
              <a:t>Agosto </a:t>
            </a:r>
            <a:endParaRPr lang="it-IT" sz="1000" dirty="0">
              <a:solidFill>
                <a:schemeClr val="tx2"/>
              </a:solidFill>
            </a:endParaRPr>
          </a:p>
        </p:txBody>
      </p:sp>
      <p:sp>
        <p:nvSpPr>
          <p:cNvPr id="41" name="CasellaDiTesto 40"/>
          <p:cNvSpPr txBox="1"/>
          <p:nvPr/>
        </p:nvSpPr>
        <p:spPr>
          <a:xfrm>
            <a:off x="3826537" y="6495147"/>
            <a:ext cx="585417" cy="246221"/>
          </a:xfrm>
          <a:prstGeom prst="rect">
            <a:avLst/>
          </a:prstGeom>
          <a:noFill/>
        </p:spPr>
        <p:txBody>
          <a:bodyPr wrap="none" rtlCol="0">
            <a:spAutoFit/>
          </a:bodyPr>
          <a:lstStyle>
            <a:defPPr>
              <a:defRPr lang="it-IT"/>
            </a:defPPr>
            <a:lvl1pPr>
              <a:defRPr sz="1000">
                <a:solidFill>
                  <a:schemeClr val="tx2"/>
                </a:solidFill>
              </a:defRPr>
            </a:lvl1pPr>
          </a:lstStyle>
          <a:p>
            <a:r>
              <a:rPr lang="it-IT" dirty="0" smtClean="0"/>
              <a:t>Giugno </a:t>
            </a:r>
            <a:endParaRPr lang="it-IT" dirty="0"/>
          </a:p>
        </p:txBody>
      </p:sp>
      <p:sp>
        <p:nvSpPr>
          <p:cNvPr id="42" name="CasellaDiTesto 41"/>
          <p:cNvSpPr txBox="1"/>
          <p:nvPr/>
        </p:nvSpPr>
        <p:spPr>
          <a:xfrm>
            <a:off x="4439597" y="6495147"/>
            <a:ext cx="492443" cy="246221"/>
          </a:xfrm>
          <a:prstGeom prst="rect">
            <a:avLst/>
          </a:prstGeom>
          <a:noFill/>
        </p:spPr>
        <p:txBody>
          <a:bodyPr wrap="none" rtlCol="0">
            <a:spAutoFit/>
          </a:bodyPr>
          <a:lstStyle>
            <a:defPPr>
              <a:defRPr lang="it-IT"/>
            </a:defPPr>
            <a:lvl1pPr>
              <a:defRPr sz="1000">
                <a:solidFill>
                  <a:schemeClr val="tx2"/>
                </a:solidFill>
              </a:defRPr>
            </a:lvl1pPr>
          </a:lstStyle>
          <a:p>
            <a:r>
              <a:rPr lang="it-IT" dirty="0" smtClean="0"/>
              <a:t>Luglio</a:t>
            </a:r>
            <a:endParaRPr lang="it-IT" dirty="0"/>
          </a:p>
        </p:txBody>
      </p:sp>
      <p:sp>
        <p:nvSpPr>
          <p:cNvPr id="26" name="Triangolo isoscele 25"/>
          <p:cNvSpPr/>
          <p:nvPr/>
        </p:nvSpPr>
        <p:spPr>
          <a:xfrm rot="10800000">
            <a:off x="3275856" y="769924"/>
            <a:ext cx="360040" cy="282812"/>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 name="Freccia a destra 37"/>
          <p:cNvSpPr/>
          <p:nvPr/>
        </p:nvSpPr>
        <p:spPr>
          <a:xfrm>
            <a:off x="3463631" y="5368534"/>
            <a:ext cx="5284833"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 name="Freccia a destra 44"/>
          <p:cNvSpPr/>
          <p:nvPr/>
        </p:nvSpPr>
        <p:spPr>
          <a:xfrm>
            <a:off x="3491880" y="1196752"/>
            <a:ext cx="151216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 name="Freccia a destra 45"/>
          <p:cNvSpPr/>
          <p:nvPr/>
        </p:nvSpPr>
        <p:spPr>
          <a:xfrm>
            <a:off x="3788295" y="1793983"/>
            <a:ext cx="2151857"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 name="Rettangolo 46"/>
          <p:cNvSpPr/>
          <p:nvPr/>
        </p:nvSpPr>
        <p:spPr>
          <a:xfrm>
            <a:off x="179512" y="2395039"/>
            <a:ext cx="884783" cy="601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900" dirty="0" smtClean="0"/>
              <a:t>Referenti</a:t>
            </a:r>
          </a:p>
          <a:p>
            <a:pPr algn="ctr"/>
            <a:r>
              <a:rPr lang="it-IT" sz="900" dirty="0" smtClean="0"/>
              <a:t>Anticorruzione e Trasparenza</a:t>
            </a:r>
            <a:endParaRPr lang="it-IT" sz="900" dirty="0"/>
          </a:p>
        </p:txBody>
      </p:sp>
      <p:sp>
        <p:nvSpPr>
          <p:cNvPr id="50" name="Figura a mano libera 49"/>
          <p:cNvSpPr/>
          <p:nvPr/>
        </p:nvSpPr>
        <p:spPr>
          <a:xfrm>
            <a:off x="1112168" y="2413925"/>
            <a:ext cx="2160240" cy="583027"/>
          </a:xfrm>
          <a:custGeom>
            <a:avLst/>
            <a:gdLst>
              <a:gd name="connsiteX0" fmla="*/ 87539 w 525222"/>
              <a:gd name="connsiteY0" fmla="*/ 0 h 2674735"/>
              <a:gd name="connsiteX1" fmla="*/ 437683 w 525222"/>
              <a:gd name="connsiteY1" fmla="*/ 0 h 2674735"/>
              <a:gd name="connsiteX2" fmla="*/ 525222 w 525222"/>
              <a:gd name="connsiteY2" fmla="*/ 87539 h 2674735"/>
              <a:gd name="connsiteX3" fmla="*/ 525222 w 525222"/>
              <a:gd name="connsiteY3" fmla="*/ 2674735 h 2674735"/>
              <a:gd name="connsiteX4" fmla="*/ 525222 w 525222"/>
              <a:gd name="connsiteY4" fmla="*/ 2674735 h 2674735"/>
              <a:gd name="connsiteX5" fmla="*/ 0 w 525222"/>
              <a:gd name="connsiteY5" fmla="*/ 2674735 h 2674735"/>
              <a:gd name="connsiteX6" fmla="*/ 0 w 525222"/>
              <a:gd name="connsiteY6" fmla="*/ 2674735 h 2674735"/>
              <a:gd name="connsiteX7" fmla="*/ 0 w 525222"/>
              <a:gd name="connsiteY7" fmla="*/ 87539 h 2674735"/>
              <a:gd name="connsiteX8" fmla="*/ 87539 w 525222"/>
              <a:gd name="connsiteY8" fmla="*/ 0 h 267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22" h="2674735">
                <a:moveTo>
                  <a:pt x="525222" y="445801"/>
                </a:moveTo>
                <a:lnTo>
                  <a:pt x="525222" y="2228934"/>
                </a:lnTo>
                <a:cubicBezTo>
                  <a:pt x="525222" y="2475139"/>
                  <a:pt x="517526" y="2674732"/>
                  <a:pt x="508032" y="2674732"/>
                </a:cubicBezTo>
                <a:lnTo>
                  <a:pt x="0" y="2674732"/>
                </a:lnTo>
                <a:lnTo>
                  <a:pt x="0" y="2674732"/>
                </a:lnTo>
                <a:lnTo>
                  <a:pt x="0" y="3"/>
                </a:lnTo>
                <a:lnTo>
                  <a:pt x="0" y="3"/>
                </a:lnTo>
                <a:lnTo>
                  <a:pt x="508032" y="3"/>
                </a:lnTo>
                <a:cubicBezTo>
                  <a:pt x="517526" y="3"/>
                  <a:pt x="525222" y="199596"/>
                  <a:pt x="525222" y="445801"/>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4009" tIns="31354" rIns="31354" bIns="31355" numCol="1" spcCol="1270" anchor="ctr" anchorCtr="0">
            <a:noAutofit/>
          </a:bodyPr>
          <a:lstStyle/>
          <a:p>
            <a:pPr marL="57150" lvl="1" indent="-57150" algn="l" defTabSz="400050">
              <a:lnSpc>
                <a:spcPct val="90000"/>
              </a:lnSpc>
              <a:spcBef>
                <a:spcPct val="0"/>
              </a:spcBef>
              <a:spcAft>
                <a:spcPct val="15000"/>
              </a:spcAft>
              <a:buChar char="••"/>
            </a:pPr>
            <a:endParaRPr lang="it-IT" sz="900" kern="1200" dirty="0" smtClean="0">
              <a:solidFill>
                <a:schemeClr val="tx2"/>
              </a:solidFill>
            </a:endParaRPr>
          </a:p>
          <a:p>
            <a:pPr marL="57150" lvl="1" indent="-57150" algn="l" defTabSz="400050">
              <a:lnSpc>
                <a:spcPct val="90000"/>
              </a:lnSpc>
              <a:spcBef>
                <a:spcPct val="0"/>
              </a:spcBef>
              <a:spcAft>
                <a:spcPct val="15000"/>
              </a:spcAft>
              <a:buChar char="••"/>
            </a:pPr>
            <a:r>
              <a:rPr lang="it-IT" sz="900" kern="1200" dirty="0" smtClean="0">
                <a:solidFill>
                  <a:schemeClr val="tx2"/>
                </a:solidFill>
              </a:rPr>
              <a:t>Individuazione referenti</a:t>
            </a:r>
          </a:p>
          <a:p>
            <a:pPr marL="57150" lvl="1" indent="-57150" algn="l" defTabSz="400050">
              <a:lnSpc>
                <a:spcPct val="90000"/>
              </a:lnSpc>
              <a:spcBef>
                <a:spcPct val="0"/>
              </a:spcBef>
              <a:spcAft>
                <a:spcPct val="15000"/>
              </a:spcAft>
              <a:buChar char="••"/>
            </a:pPr>
            <a:r>
              <a:rPr lang="it-IT" sz="900" dirty="0" smtClean="0">
                <a:solidFill>
                  <a:schemeClr val="tx2"/>
                </a:solidFill>
              </a:rPr>
              <a:t>Attribuzione e formalizzazione  responsabilità</a:t>
            </a:r>
          </a:p>
          <a:p>
            <a:pPr marL="0" lvl="1" algn="l" defTabSz="400050">
              <a:lnSpc>
                <a:spcPct val="90000"/>
              </a:lnSpc>
              <a:spcBef>
                <a:spcPct val="0"/>
              </a:spcBef>
              <a:spcAft>
                <a:spcPct val="15000"/>
              </a:spcAft>
            </a:pPr>
            <a:endParaRPr lang="it-IT" sz="900" kern="1200" dirty="0">
              <a:solidFill>
                <a:schemeClr val="tx2"/>
              </a:solidFill>
            </a:endParaRPr>
          </a:p>
        </p:txBody>
      </p:sp>
      <p:sp>
        <p:nvSpPr>
          <p:cNvPr id="51" name="Freccia a destra 50"/>
          <p:cNvSpPr/>
          <p:nvPr/>
        </p:nvSpPr>
        <p:spPr>
          <a:xfrm>
            <a:off x="5816556" y="2442055"/>
            <a:ext cx="1014009"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 name="Rettangolo 51"/>
          <p:cNvSpPr/>
          <p:nvPr/>
        </p:nvSpPr>
        <p:spPr>
          <a:xfrm>
            <a:off x="179512" y="3090081"/>
            <a:ext cx="884783" cy="601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900" dirty="0" smtClean="0"/>
              <a:t>Formazione</a:t>
            </a:r>
            <a:endParaRPr lang="it-IT" sz="900" dirty="0"/>
          </a:p>
        </p:txBody>
      </p:sp>
      <p:sp>
        <p:nvSpPr>
          <p:cNvPr id="53" name="Figura a mano libera 52"/>
          <p:cNvSpPr/>
          <p:nvPr/>
        </p:nvSpPr>
        <p:spPr>
          <a:xfrm>
            <a:off x="1112168" y="3064278"/>
            <a:ext cx="2164218" cy="601913"/>
          </a:xfrm>
          <a:custGeom>
            <a:avLst/>
            <a:gdLst>
              <a:gd name="connsiteX0" fmla="*/ 87539 w 525222"/>
              <a:gd name="connsiteY0" fmla="*/ 0 h 2674735"/>
              <a:gd name="connsiteX1" fmla="*/ 437683 w 525222"/>
              <a:gd name="connsiteY1" fmla="*/ 0 h 2674735"/>
              <a:gd name="connsiteX2" fmla="*/ 525222 w 525222"/>
              <a:gd name="connsiteY2" fmla="*/ 87539 h 2674735"/>
              <a:gd name="connsiteX3" fmla="*/ 525222 w 525222"/>
              <a:gd name="connsiteY3" fmla="*/ 2674735 h 2674735"/>
              <a:gd name="connsiteX4" fmla="*/ 525222 w 525222"/>
              <a:gd name="connsiteY4" fmla="*/ 2674735 h 2674735"/>
              <a:gd name="connsiteX5" fmla="*/ 0 w 525222"/>
              <a:gd name="connsiteY5" fmla="*/ 2674735 h 2674735"/>
              <a:gd name="connsiteX6" fmla="*/ 0 w 525222"/>
              <a:gd name="connsiteY6" fmla="*/ 2674735 h 2674735"/>
              <a:gd name="connsiteX7" fmla="*/ 0 w 525222"/>
              <a:gd name="connsiteY7" fmla="*/ 87539 h 2674735"/>
              <a:gd name="connsiteX8" fmla="*/ 87539 w 525222"/>
              <a:gd name="connsiteY8" fmla="*/ 0 h 267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22" h="2674735">
                <a:moveTo>
                  <a:pt x="525222" y="445801"/>
                </a:moveTo>
                <a:lnTo>
                  <a:pt x="525222" y="2228934"/>
                </a:lnTo>
                <a:cubicBezTo>
                  <a:pt x="525222" y="2475139"/>
                  <a:pt x="517526" y="2674732"/>
                  <a:pt x="508032" y="2674732"/>
                </a:cubicBezTo>
                <a:lnTo>
                  <a:pt x="0" y="2674732"/>
                </a:lnTo>
                <a:lnTo>
                  <a:pt x="0" y="2674732"/>
                </a:lnTo>
                <a:lnTo>
                  <a:pt x="0" y="3"/>
                </a:lnTo>
                <a:lnTo>
                  <a:pt x="0" y="3"/>
                </a:lnTo>
                <a:lnTo>
                  <a:pt x="508032" y="3"/>
                </a:lnTo>
                <a:cubicBezTo>
                  <a:pt x="517526" y="3"/>
                  <a:pt x="525222" y="199596"/>
                  <a:pt x="525222" y="445801"/>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4009" tIns="31354" rIns="31354" bIns="31355" numCol="1" spcCol="1270" anchor="ctr" anchorCtr="0">
            <a:noAutofit/>
          </a:bodyPr>
          <a:lstStyle/>
          <a:p>
            <a:pPr marL="57150" lvl="1" indent="-57150" defTabSz="400050">
              <a:lnSpc>
                <a:spcPct val="90000"/>
              </a:lnSpc>
              <a:spcBef>
                <a:spcPct val="0"/>
              </a:spcBef>
              <a:spcAft>
                <a:spcPct val="15000"/>
              </a:spcAft>
              <a:buChar char="••"/>
            </a:pPr>
            <a:endParaRPr lang="it-IT" sz="900" dirty="0" smtClean="0">
              <a:solidFill>
                <a:schemeClr val="tx2"/>
              </a:solidFill>
            </a:endParaRPr>
          </a:p>
          <a:p>
            <a:pPr marL="57150" lvl="1" indent="-57150" defTabSz="400050">
              <a:lnSpc>
                <a:spcPct val="90000"/>
              </a:lnSpc>
              <a:spcBef>
                <a:spcPct val="0"/>
              </a:spcBef>
              <a:spcAft>
                <a:spcPct val="15000"/>
              </a:spcAft>
              <a:buChar char="••"/>
            </a:pPr>
            <a:r>
              <a:rPr lang="it-IT" sz="900" dirty="0" smtClean="0">
                <a:solidFill>
                  <a:schemeClr val="tx2"/>
                </a:solidFill>
              </a:rPr>
              <a:t>Incontri Formativi con i referenti interni </a:t>
            </a:r>
            <a:r>
              <a:rPr lang="it-IT" sz="900" dirty="0">
                <a:solidFill>
                  <a:schemeClr val="tx2"/>
                </a:solidFill>
              </a:rPr>
              <a:t>del </a:t>
            </a:r>
            <a:r>
              <a:rPr lang="it-IT" sz="900" dirty="0" smtClean="0">
                <a:solidFill>
                  <a:schemeClr val="tx2"/>
                </a:solidFill>
              </a:rPr>
              <a:t>10 e 16 </a:t>
            </a:r>
            <a:r>
              <a:rPr lang="it-IT" sz="900" dirty="0">
                <a:solidFill>
                  <a:schemeClr val="tx2"/>
                </a:solidFill>
              </a:rPr>
              <a:t>Novembre 2015</a:t>
            </a:r>
          </a:p>
          <a:p>
            <a:pPr marL="57150" lvl="1" indent="-57150" defTabSz="400050">
              <a:lnSpc>
                <a:spcPct val="90000"/>
              </a:lnSpc>
              <a:spcBef>
                <a:spcPct val="0"/>
              </a:spcBef>
              <a:spcAft>
                <a:spcPct val="15000"/>
              </a:spcAft>
              <a:buChar char="••"/>
            </a:pPr>
            <a:r>
              <a:rPr lang="it-IT" sz="900" dirty="0" smtClean="0">
                <a:solidFill>
                  <a:schemeClr val="tx2"/>
                </a:solidFill>
              </a:rPr>
              <a:t>Seminario </a:t>
            </a:r>
            <a:r>
              <a:rPr lang="it-IT" sz="900" dirty="0">
                <a:solidFill>
                  <a:schemeClr val="tx2"/>
                </a:solidFill>
              </a:rPr>
              <a:t>Formativo del 17 novembre 2015</a:t>
            </a:r>
          </a:p>
          <a:p>
            <a:pPr marL="57150" lvl="1" indent="-57150" algn="l" defTabSz="400050">
              <a:lnSpc>
                <a:spcPct val="90000"/>
              </a:lnSpc>
              <a:spcBef>
                <a:spcPct val="0"/>
              </a:spcBef>
              <a:spcAft>
                <a:spcPct val="15000"/>
              </a:spcAft>
              <a:buChar char="••"/>
            </a:pPr>
            <a:endParaRPr lang="it-IT" sz="900" kern="1200" dirty="0">
              <a:solidFill>
                <a:schemeClr val="tx2"/>
              </a:solidFill>
            </a:endParaRPr>
          </a:p>
        </p:txBody>
      </p:sp>
      <p:sp>
        <p:nvSpPr>
          <p:cNvPr id="54" name="Rettangolo 53"/>
          <p:cNvSpPr/>
          <p:nvPr/>
        </p:nvSpPr>
        <p:spPr>
          <a:xfrm>
            <a:off x="179512" y="3790979"/>
            <a:ext cx="884783" cy="646133"/>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900" dirty="0" smtClean="0"/>
              <a:t>Società trasparente</a:t>
            </a:r>
            <a:endParaRPr lang="it-IT" sz="900" dirty="0"/>
          </a:p>
        </p:txBody>
      </p:sp>
      <p:sp>
        <p:nvSpPr>
          <p:cNvPr id="55" name="Figura a mano libera 54"/>
          <p:cNvSpPr/>
          <p:nvPr/>
        </p:nvSpPr>
        <p:spPr>
          <a:xfrm>
            <a:off x="1112168" y="3789040"/>
            <a:ext cx="2160240" cy="629186"/>
          </a:xfrm>
          <a:custGeom>
            <a:avLst/>
            <a:gdLst>
              <a:gd name="connsiteX0" fmla="*/ 87539 w 525222"/>
              <a:gd name="connsiteY0" fmla="*/ 0 h 2674735"/>
              <a:gd name="connsiteX1" fmla="*/ 437683 w 525222"/>
              <a:gd name="connsiteY1" fmla="*/ 0 h 2674735"/>
              <a:gd name="connsiteX2" fmla="*/ 525222 w 525222"/>
              <a:gd name="connsiteY2" fmla="*/ 87539 h 2674735"/>
              <a:gd name="connsiteX3" fmla="*/ 525222 w 525222"/>
              <a:gd name="connsiteY3" fmla="*/ 2674735 h 2674735"/>
              <a:gd name="connsiteX4" fmla="*/ 525222 w 525222"/>
              <a:gd name="connsiteY4" fmla="*/ 2674735 h 2674735"/>
              <a:gd name="connsiteX5" fmla="*/ 0 w 525222"/>
              <a:gd name="connsiteY5" fmla="*/ 2674735 h 2674735"/>
              <a:gd name="connsiteX6" fmla="*/ 0 w 525222"/>
              <a:gd name="connsiteY6" fmla="*/ 2674735 h 2674735"/>
              <a:gd name="connsiteX7" fmla="*/ 0 w 525222"/>
              <a:gd name="connsiteY7" fmla="*/ 87539 h 2674735"/>
              <a:gd name="connsiteX8" fmla="*/ 87539 w 525222"/>
              <a:gd name="connsiteY8" fmla="*/ 0 h 267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22" h="2674735">
                <a:moveTo>
                  <a:pt x="525222" y="445801"/>
                </a:moveTo>
                <a:lnTo>
                  <a:pt x="525222" y="2228934"/>
                </a:lnTo>
                <a:cubicBezTo>
                  <a:pt x="525222" y="2475139"/>
                  <a:pt x="517526" y="2674732"/>
                  <a:pt x="508032" y="2674732"/>
                </a:cubicBezTo>
                <a:lnTo>
                  <a:pt x="0" y="2674732"/>
                </a:lnTo>
                <a:lnTo>
                  <a:pt x="0" y="2674732"/>
                </a:lnTo>
                <a:lnTo>
                  <a:pt x="0" y="3"/>
                </a:lnTo>
                <a:lnTo>
                  <a:pt x="0" y="3"/>
                </a:lnTo>
                <a:lnTo>
                  <a:pt x="508032" y="3"/>
                </a:lnTo>
                <a:cubicBezTo>
                  <a:pt x="517526" y="3"/>
                  <a:pt x="525222" y="199596"/>
                  <a:pt x="525222" y="445801"/>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4009" tIns="31354" rIns="31354" bIns="31355" numCol="1" spcCol="1270" anchor="ctr" anchorCtr="0">
            <a:noAutofit/>
          </a:bodyPr>
          <a:lstStyle/>
          <a:p>
            <a:pPr marL="57150" lvl="1" indent="-57150" algn="l" defTabSz="400050">
              <a:lnSpc>
                <a:spcPct val="90000"/>
              </a:lnSpc>
              <a:spcBef>
                <a:spcPct val="0"/>
              </a:spcBef>
              <a:spcAft>
                <a:spcPct val="15000"/>
              </a:spcAft>
              <a:buChar char="••"/>
            </a:pPr>
            <a:r>
              <a:rPr lang="it-IT" sz="900" dirty="0" smtClean="0">
                <a:solidFill>
                  <a:schemeClr val="tx2"/>
                </a:solidFill>
              </a:rPr>
              <a:t>Progettazione ed implementazione sezione sito «società trasparente»</a:t>
            </a:r>
            <a:endParaRPr lang="it-IT" sz="900" kern="1200" dirty="0" smtClean="0">
              <a:solidFill>
                <a:schemeClr val="tx2"/>
              </a:solidFill>
            </a:endParaRPr>
          </a:p>
          <a:p>
            <a:pPr marL="57150" lvl="1" indent="-57150" algn="l" defTabSz="400050">
              <a:lnSpc>
                <a:spcPct val="90000"/>
              </a:lnSpc>
              <a:spcBef>
                <a:spcPct val="0"/>
              </a:spcBef>
              <a:spcAft>
                <a:spcPct val="15000"/>
              </a:spcAft>
              <a:buChar char="••"/>
            </a:pPr>
            <a:r>
              <a:rPr lang="it-IT" sz="900" kern="1200" dirty="0" smtClean="0">
                <a:solidFill>
                  <a:schemeClr val="tx2"/>
                </a:solidFill>
              </a:rPr>
              <a:t>Apertura casella PEC ACCESSO CIVICO</a:t>
            </a:r>
          </a:p>
          <a:p>
            <a:pPr marL="57150" lvl="1" indent="-57150" algn="l" defTabSz="400050">
              <a:lnSpc>
                <a:spcPct val="90000"/>
              </a:lnSpc>
              <a:spcBef>
                <a:spcPct val="0"/>
              </a:spcBef>
              <a:spcAft>
                <a:spcPct val="15000"/>
              </a:spcAft>
              <a:buChar char="••"/>
            </a:pPr>
            <a:endParaRPr lang="it-IT" sz="900" kern="1200" dirty="0">
              <a:solidFill>
                <a:schemeClr val="tx2"/>
              </a:solidFill>
            </a:endParaRPr>
          </a:p>
        </p:txBody>
      </p:sp>
      <p:sp>
        <p:nvSpPr>
          <p:cNvPr id="56" name="Triangolo isoscele 55"/>
          <p:cNvSpPr/>
          <p:nvPr/>
        </p:nvSpPr>
        <p:spPr>
          <a:xfrm rot="10800000">
            <a:off x="7236295" y="3447557"/>
            <a:ext cx="108012" cy="14140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 name="Triangolo isoscele 56"/>
          <p:cNvSpPr/>
          <p:nvPr/>
        </p:nvSpPr>
        <p:spPr>
          <a:xfrm rot="10800000">
            <a:off x="7444309" y="3447557"/>
            <a:ext cx="108012" cy="14140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 name="Triangolo isoscele 57"/>
          <p:cNvSpPr/>
          <p:nvPr/>
        </p:nvSpPr>
        <p:spPr>
          <a:xfrm rot="10800000">
            <a:off x="7632340" y="3447557"/>
            <a:ext cx="108012" cy="14140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 name="Freccia a destra 58"/>
          <p:cNvSpPr/>
          <p:nvPr/>
        </p:nvSpPr>
        <p:spPr>
          <a:xfrm>
            <a:off x="5803891" y="4026231"/>
            <a:ext cx="2944573"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 name="Rettangolo 59"/>
          <p:cNvSpPr/>
          <p:nvPr/>
        </p:nvSpPr>
        <p:spPr>
          <a:xfrm>
            <a:off x="179512" y="4511059"/>
            <a:ext cx="884783" cy="6461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800" dirty="0" err="1" smtClean="0"/>
              <a:t>WhistleBlowing</a:t>
            </a:r>
            <a:endParaRPr lang="it-IT" sz="800" dirty="0" smtClean="0"/>
          </a:p>
          <a:p>
            <a:pPr algn="ctr"/>
            <a:r>
              <a:rPr lang="it-IT" sz="800" dirty="0" smtClean="0"/>
              <a:t>e indirizzo mail</a:t>
            </a:r>
            <a:endParaRPr lang="it-IT" sz="800" dirty="0"/>
          </a:p>
        </p:txBody>
      </p:sp>
      <p:sp>
        <p:nvSpPr>
          <p:cNvPr id="61" name="Figura a mano libera 60"/>
          <p:cNvSpPr/>
          <p:nvPr/>
        </p:nvSpPr>
        <p:spPr>
          <a:xfrm>
            <a:off x="1112168" y="4509120"/>
            <a:ext cx="2160240" cy="629186"/>
          </a:xfrm>
          <a:custGeom>
            <a:avLst/>
            <a:gdLst>
              <a:gd name="connsiteX0" fmla="*/ 87539 w 525222"/>
              <a:gd name="connsiteY0" fmla="*/ 0 h 2674735"/>
              <a:gd name="connsiteX1" fmla="*/ 437683 w 525222"/>
              <a:gd name="connsiteY1" fmla="*/ 0 h 2674735"/>
              <a:gd name="connsiteX2" fmla="*/ 525222 w 525222"/>
              <a:gd name="connsiteY2" fmla="*/ 87539 h 2674735"/>
              <a:gd name="connsiteX3" fmla="*/ 525222 w 525222"/>
              <a:gd name="connsiteY3" fmla="*/ 2674735 h 2674735"/>
              <a:gd name="connsiteX4" fmla="*/ 525222 w 525222"/>
              <a:gd name="connsiteY4" fmla="*/ 2674735 h 2674735"/>
              <a:gd name="connsiteX5" fmla="*/ 0 w 525222"/>
              <a:gd name="connsiteY5" fmla="*/ 2674735 h 2674735"/>
              <a:gd name="connsiteX6" fmla="*/ 0 w 525222"/>
              <a:gd name="connsiteY6" fmla="*/ 2674735 h 2674735"/>
              <a:gd name="connsiteX7" fmla="*/ 0 w 525222"/>
              <a:gd name="connsiteY7" fmla="*/ 87539 h 2674735"/>
              <a:gd name="connsiteX8" fmla="*/ 87539 w 525222"/>
              <a:gd name="connsiteY8" fmla="*/ 0 h 2674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22" h="2674735">
                <a:moveTo>
                  <a:pt x="525222" y="445801"/>
                </a:moveTo>
                <a:lnTo>
                  <a:pt x="525222" y="2228934"/>
                </a:lnTo>
                <a:cubicBezTo>
                  <a:pt x="525222" y="2475139"/>
                  <a:pt x="517526" y="2674732"/>
                  <a:pt x="508032" y="2674732"/>
                </a:cubicBezTo>
                <a:lnTo>
                  <a:pt x="0" y="2674732"/>
                </a:lnTo>
                <a:lnTo>
                  <a:pt x="0" y="2674732"/>
                </a:lnTo>
                <a:lnTo>
                  <a:pt x="0" y="3"/>
                </a:lnTo>
                <a:lnTo>
                  <a:pt x="0" y="3"/>
                </a:lnTo>
                <a:lnTo>
                  <a:pt x="508032" y="3"/>
                </a:lnTo>
                <a:cubicBezTo>
                  <a:pt x="517526" y="3"/>
                  <a:pt x="525222" y="199596"/>
                  <a:pt x="525222" y="445801"/>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4009" tIns="31354" rIns="31354" bIns="31355" numCol="1" spcCol="1270" anchor="ctr" anchorCtr="0">
            <a:noAutofit/>
          </a:bodyPr>
          <a:lstStyle/>
          <a:p>
            <a:pPr marL="57150" lvl="1" indent="-57150" algn="l" defTabSz="400050">
              <a:lnSpc>
                <a:spcPct val="90000"/>
              </a:lnSpc>
              <a:spcBef>
                <a:spcPct val="0"/>
              </a:spcBef>
              <a:spcAft>
                <a:spcPct val="15000"/>
              </a:spcAft>
              <a:buChar char="••"/>
            </a:pPr>
            <a:endParaRPr lang="it-IT" sz="900" dirty="0" smtClean="0">
              <a:solidFill>
                <a:schemeClr val="tx2"/>
              </a:solidFill>
            </a:endParaRPr>
          </a:p>
          <a:p>
            <a:pPr marL="57150" lvl="1" indent="-57150" algn="l" defTabSz="400050">
              <a:lnSpc>
                <a:spcPct val="90000"/>
              </a:lnSpc>
              <a:spcBef>
                <a:spcPct val="0"/>
              </a:spcBef>
              <a:spcAft>
                <a:spcPct val="15000"/>
              </a:spcAft>
              <a:buChar char="••"/>
            </a:pPr>
            <a:r>
              <a:rPr lang="it-IT" sz="900" dirty="0" smtClean="0">
                <a:solidFill>
                  <a:schemeClr val="tx2"/>
                </a:solidFill>
              </a:rPr>
              <a:t>Apertura casella di posta </a:t>
            </a:r>
            <a:r>
              <a:rPr lang="it-IT" sz="900" dirty="0" smtClean="0">
                <a:solidFill>
                  <a:schemeClr val="tx2"/>
                </a:solidFill>
                <a:hlinkClick r:id="rId3"/>
              </a:rPr>
              <a:t>anticorruzione@infratelitalia.it</a:t>
            </a:r>
            <a:endParaRPr lang="it-IT" sz="900" dirty="0" smtClean="0">
              <a:solidFill>
                <a:schemeClr val="tx2"/>
              </a:solidFill>
            </a:endParaRPr>
          </a:p>
          <a:p>
            <a:pPr marL="57150" lvl="1" indent="-57150" defTabSz="400050">
              <a:lnSpc>
                <a:spcPct val="90000"/>
              </a:lnSpc>
              <a:spcBef>
                <a:spcPct val="0"/>
              </a:spcBef>
              <a:spcAft>
                <a:spcPct val="15000"/>
              </a:spcAft>
              <a:buFontTx/>
              <a:buChar char="••"/>
            </a:pPr>
            <a:r>
              <a:rPr lang="it-IT" sz="900" dirty="0" smtClean="0">
                <a:solidFill>
                  <a:schemeClr val="tx2"/>
                </a:solidFill>
              </a:rPr>
              <a:t>Format per segnalazioni interne </a:t>
            </a:r>
            <a:r>
              <a:rPr lang="it-IT" sz="900" dirty="0" err="1" smtClean="0">
                <a:solidFill>
                  <a:srgbClr val="1F497D"/>
                </a:solidFill>
              </a:rPr>
              <a:t>Whistleblowing</a:t>
            </a:r>
            <a:endParaRPr lang="it-IT" sz="900" dirty="0">
              <a:solidFill>
                <a:srgbClr val="1F497D"/>
              </a:solidFill>
            </a:endParaRPr>
          </a:p>
          <a:p>
            <a:pPr marL="0" lvl="1" algn="l" defTabSz="400050">
              <a:lnSpc>
                <a:spcPct val="90000"/>
              </a:lnSpc>
              <a:spcBef>
                <a:spcPct val="0"/>
              </a:spcBef>
              <a:spcAft>
                <a:spcPct val="15000"/>
              </a:spcAft>
            </a:pPr>
            <a:endParaRPr lang="it-IT" sz="900" kern="1200" dirty="0">
              <a:solidFill>
                <a:schemeClr val="tx2"/>
              </a:solidFill>
            </a:endParaRPr>
          </a:p>
        </p:txBody>
      </p:sp>
      <p:sp>
        <p:nvSpPr>
          <p:cNvPr id="62" name="Freccia a destra 61"/>
          <p:cNvSpPr/>
          <p:nvPr/>
        </p:nvSpPr>
        <p:spPr>
          <a:xfrm>
            <a:off x="5796136" y="4602295"/>
            <a:ext cx="2944573"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64" name="Connettore 2 63"/>
          <p:cNvCxnSpPr>
            <a:stCxn id="26" idx="0"/>
          </p:cNvCxnSpPr>
          <p:nvPr/>
        </p:nvCxnSpPr>
        <p:spPr>
          <a:xfrm>
            <a:off x="3455876" y="1052736"/>
            <a:ext cx="0" cy="51845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6" name="Segnaposto piè di pagina 65"/>
          <p:cNvSpPr>
            <a:spLocks noGrp="1"/>
          </p:cNvSpPr>
          <p:nvPr>
            <p:ph type="ftr" sz="quarter" idx="11"/>
          </p:nvPr>
        </p:nvSpPr>
        <p:spPr/>
        <p:txBody>
          <a:bodyPr/>
          <a:lstStyle/>
          <a:p>
            <a:endParaRPr lang="it-IT" dirty="0"/>
          </a:p>
        </p:txBody>
      </p:sp>
      <p:sp>
        <p:nvSpPr>
          <p:cNvPr id="67" name="Segnaposto numero diapositiva 66"/>
          <p:cNvSpPr>
            <a:spLocks noGrp="1"/>
          </p:cNvSpPr>
          <p:nvPr>
            <p:ph type="sldNum" sz="quarter" idx="12"/>
          </p:nvPr>
        </p:nvSpPr>
        <p:spPr/>
        <p:txBody>
          <a:bodyPr/>
          <a:lstStyle/>
          <a:p>
            <a:fld id="{FE967F5E-B7F4-4ED8-8C93-A6ADB9960B7B}" type="slidenum">
              <a:rPr lang="it-IT" smtClean="0"/>
              <a:t>3</a:t>
            </a:fld>
            <a:endParaRPr lang="it-IT"/>
          </a:p>
        </p:txBody>
      </p:sp>
      <p:sp>
        <p:nvSpPr>
          <p:cNvPr id="43" name="Rettangolo 42"/>
          <p:cNvSpPr/>
          <p:nvPr/>
        </p:nvSpPr>
        <p:spPr>
          <a:xfrm>
            <a:off x="179512" y="5999478"/>
            <a:ext cx="3096874" cy="404709"/>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800" dirty="0" smtClean="0"/>
              <a:t>Relazione </a:t>
            </a:r>
          </a:p>
          <a:p>
            <a:pPr algn="ctr"/>
            <a:r>
              <a:rPr lang="it-IT" sz="800" dirty="0" smtClean="0"/>
              <a:t>Annuale su Anticorruzione  per il 2015</a:t>
            </a:r>
            <a:endParaRPr lang="it-IT" sz="8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65829" y="5913753"/>
            <a:ext cx="1333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50188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p:txBody>
          <a:bodyPr/>
          <a:lstStyle/>
          <a:p>
            <a:fld id="{FE967F5E-B7F4-4ED8-8C93-A6ADB9960B7B}" type="slidenum">
              <a:rPr lang="it-IT" smtClean="0">
                <a:solidFill>
                  <a:srgbClr val="002060"/>
                </a:solidFill>
              </a:rPr>
              <a:t>4</a:t>
            </a:fld>
            <a:endParaRPr lang="it-IT">
              <a:solidFill>
                <a:srgbClr val="002060"/>
              </a:solidFill>
            </a:endParaRPr>
          </a:p>
        </p:txBody>
      </p:sp>
      <p:sp>
        <p:nvSpPr>
          <p:cNvPr id="6" name="Rettangolo 5"/>
          <p:cNvSpPr/>
          <p:nvPr/>
        </p:nvSpPr>
        <p:spPr>
          <a:xfrm>
            <a:off x="359532" y="1179329"/>
            <a:ext cx="8424936" cy="1169551"/>
          </a:xfrm>
          <a:prstGeom prst="rect">
            <a:avLst/>
          </a:prstGeom>
        </p:spPr>
        <p:txBody>
          <a:bodyPr wrap="square">
            <a:spAutoFit/>
          </a:bodyPr>
          <a:lstStyle/>
          <a:p>
            <a:r>
              <a:rPr lang="it-IT" sz="1000" b="1" i="1" dirty="0" smtClean="0">
                <a:solidFill>
                  <a:srgbClr val="002060"/>
                </a:solidFill>
              </a:rPr>
              <a:t>Nozione </a:t>
            </a:r>
            <a:r>
              <a:rPr lang="it-IT" sz="1000" b="1" i="1" dirty="0">
                <a:solidFill>
                  <a:srgbClr val="002060"/>
                </a:solidFill>
              </a:rPr>
              <a:t>di corruzione </a:t>
            </a:r>
            <a:endParaRPr lang="it-IT" sz="1000" b="1" i="1" dirty="0" smtClean="0">
              <a:solidFill>
                <a:srgbClr val="002060"/>
              </a:solidFill>
            </a:endParaRPr>
          </a:p>
          <a:p>
            <a:r>
              <a:rPr lang="it-IT" sz="1000" i="1" dirty="0" smtClean="0">
                <a:solidFill>
                  <a:srgbClr val="002060"/>
                </a:solidFill>
              </a:rPr>
              <a:t>Si </a:t>
            </a:r>
            <a:r>
              <a:rPr lang="it-IT" sz="1000" i="1" dirty="0">
                <a:solidFill>
                  <a:srgbClr val="002060"/>
                </a:solidFill>
              </a:rPr>
              <a:t>conferma la definizione del fenomeno contenuta nel PNA, non solo </a:t>
            </a:r>
            <a:r>
              <a:rPr lang="it-IT" sz="1000" i="1" dirty="0">
                <a:solidFill>
                  <a:srgbClr val="002060"/>
                </a:solidFill>
                <a:effectLst>
                  <a:outerShdw blurRad="38100" dist="38100" dir="2700000" algn="tl">
                    <a:srgbClr val="000000">
                      <a:alpha val="43137"/>
                    </a:srgbClr>
                  </a:outerShdw>
                </a:effectLst>
              </a:rPr>
              <a:t>più ampia </a:t>
            </a:r>
            <a:r>
              <a:rPr lang="it-IT" sz="1000" i="1" dirty="0">
                <a:solidFill>
                  <a:srgbClr val="002060"/>
                </a:solidFill>
              </a:rPr>
              <a:t>dello specifico reato di corruzione e del complesso dei reati contro la pubblica amministrazione, ma coincidente con la “</a:t>
            </a:r>
            <a:r>
              <a:rPr lang="it-IT" sz="1000" i="1" dirty="0" err="1">
                <a:solidFill>
                  <a:srgbClr val="002060"/>
                </a:solidFill>
              </a:rPr>
              <a:t>maladministration</a:t>
            </a:r>
            <a:r>
              <a:rPr lang="it-IT" sz="1000" i="1" dirty="0">
                <a:solidFill>
                  <a:srgbClr val="002060"/>
                </a:solidFill>
              </a:rPr>
              <a:t>”, intesa come </a:t>
            </a:r>
            <a:r>
              <a:rPr lang="it-IT" sz="1000" i="1" dirty="0">
                <a:solidFill>
                  <a:srgbClr val="002060"/>
                </a:solidFill>
                <a:effectLst>
                  <a:outerShdw blurRad="38100" dist="38100" dir="2700000" algn="tl">
                    <a:srgbClr val="000000">
                      <a:alpha val="43137"/>
                    </a:srgbClr>
                  </a:outerShdw>
                </a:effectLst>
              </a:rPr>
              <a:t>assunzione di decisioni </a:t>
            </a:r>
            <a:r>
              <a:rPr lang="it-IT" sz="1000" i="1" dirty="0">
                <a:solidFill>
                  <a:srgbClr val="002060"/>
                </a:solidFill>
              </a:rPr>
              <a:t>(di assetto di interessi a conclusione di procedimenti, di determinazioni di fasi interne a singoli procedimenti, di gestione di risorse pubbliche) </a:t>
            </a:r>
            <a:r>
              <a:rPr lang="it-IT" sz="1000" i="1" dirty="0">
                <a:solidFill>
                  <a:srgbClr val="002060"/>
                </a:solidFill>
                <a:effectLst>
                  <a:outerShdw blurRad="38100" dist="38100" dir="2700000" algn="tl">
                    <a:srgbClr val="000000">
                      <a:alpha val="43137"/>
                    </a:srgbClr>
                  </a:outerShdw>
                </a:effectLst>
              </a:rPr>
              <a:t>devianti</a:t>
            </a:r>
            <a:r>
              <a:rPr lang="it-IT" sz="1000" i="1" dirty="0">
                <a:solidFill>
                  <a:srgbClr val="002060"/>
                </a:solidFill>
              </a:rPr>
              <a:t> dalla cura dell’interesse generale a causa del condizionamento improprio da parte di interessi particolari. Occorre, cioè, avere riguardo ad </a:t>
            </a:r>
            <a:r>
              <a:rPr lang="it-IT" sz="1000" i="1" dirty="0">
                <a:solidFill>
                  <a:srgbClr val="002060"/>
                </a:solidFill>
                <a:effectLst>
                  <a:outerShdw blurRad="38100" dist="38100" dir="2700000" algn="tl">
                    <a:srgbClr val="000000">
                      <a:alpha val="43137"/>
                    </a:srgbClr>
                  </a:outerShdw>
                </a:effectLst>
              </a:rPr>
              <a:t>atti e comportamenti </a:t>
            </a:r>
            <a:r>
              <a:rPr lang="it-IT" sz="1000" i="1" dirty="0">
                <a:solidFill>
                  <a:srgbClr val="002060"/>
                </a:solidFill>
              </a:rPr>
              <a:t>che, anche se non consistenti in specifici reati, contrastano con la necessaria cura dell’interesse pubblico e pregiudicano l’affidamento dei cittadini nell’imparzialità delle amministrazioni e dei soggetti che svolgono attività di pubblico interesse</a:t>
            </a:r>
            <a:r>
              <a:rPr lang="it-IT" sz="1000" i="1" dirty="0" smtClean="0">
                <a:solidFill>
                  <a:srgbClr val="002060"/>
                </a:solidFill>
              </a:rPr>
              <a:t>. </a:t>
            </a:r>
            <a:r>
              <a:rPr lang="it-IT" sz="1000" b="1" i="1" dirty="0" smtClean="0">
                <a:solidFill>
                  <a:srgbClr val="002060"/>
                </a:solidFill>
              </a:rPr>
              <a:t>determinazione </a:t>
            </a:r>
            <a:r>
              <a:rPr lang="it-IT" sz="1000" b="1" i="1" dirty="0" err="1" smtClean="0">
                <a:solidFill>
                  <a:srgbClr val="002060"/>
                </a:solidFill>
              </a:rPr>
              <a:t>Anac</a:t>
            </a:r>
            <a:r>
              <a:rPr lang="it-IT" sz="1000" b="1" i="1" dirty="0" smtClean="0">
                <a:solidFill>
                  <a:srgbClr val="002060"/>
                </a:solidFill>
              </a:rPr>
              <a:t> n. 12 2015</a:t>
            </a:r>
            <a:endParaRPr lang="it-IT" sz="1000" b="1" i="1" dirty="0">
              <a:solidFill>
                <a:srgbClr val="002060"/>
              </a:solidFill>
            </a:endParaRPr>
          </a:p>
        </p:txBody>
      </p:sp>
      <p:sp>
        <p:nvSpPr>
          <p:cNvPr id="7" name="Titolo 1"/>
          <p:cNvSpPr txBox="1">
            <a:spLocks/>
          </p:cNvSpPr>
          <p:nvPr/>
        </p:nvSpPr>
        <p:spPr>
          <a:xfrm>
            <a:off x="446856" y="44624"/>
            <a:ext cx="8229600" cy="36004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it-IT" sz="1800" dirty="0" smtClean="0">
                <a:solidFill>
                  <a:schemeClr val="tx2"/>
                </a:solidFill>
              </a:rPr>
              <a:t>MALADMINISTRATION</a:t>
            </a:r>
            <a:endParaRPr lang="it-IT" sz="1800" dirty="0">
              <a:solidFill>
                <a:schemeClr val="tx2"/>
              </a:solidFill>
            </a:endParaRPr>
          </a:p>
        </p:txBody>
      </p:sp>
      <p:sp>
        <p:nvSpPr>
          <p:cNvPr id="2" name="Rettangolo 1"/>
          <p:cNvSpPr/>
          <p:nvPr/>
        </p:nvSpPr>
        <p:spPr>
          <a:xfrm>
            <a:off x="446856" y="472897"/>
            <a:ext cx="8157592" cy="646331"/>
          </a:xfrm>
          <a:prstGeom prst="rect">
            <a:avLst/>
          </a:prstGeom>
        </p:spPr>
        <p:txBody>
          <a:bodyPr wrap="square">
            <a:spAutoFit/>
          </a:bodyPr>
          <a:lstStyle/>
          <a:p>
            <a:pPr marL="171450" indent="-171450">
              <a:buFont typeface="Arial" panose="020B0604020202020204" pitchFamily="34" charset="0"/>
              <a:buChar char="•"/>
            </a:pPr>
            <a:r>
              <a:rPr lang="it-IT" sz="900" i="1" dirty="0" smtClean="0">
                <a:solidFill>
                  <a:srgbClr val="C00000"/>
                </a:solidFill>
              </a:rPr>
              <a:t>ANAC Determinazione n. 8 del 17 giugno 2015 (applicazione 190/12 alle controllate) allegato 1 trasparenza </a:t>
            </a:r>
          </a:p>
          <a:p>
            <a:pPr marL="171450" indent="-171450">
              <a:buFont typeface="Arial" panose="020B0604020202020204" pitchFamily="34" charset="0"/>
              <a:buChar char="•"/>
            </a:pPr>
            <a:r>
              <a:rPr lang="it-IT" sz="900" i="1" dirty="0" smtClean="0">
                <a:solidFill>
                  <a:srgbClr val="C00000"/>
                </a:solidFill>
              </a:rPr>
              <a:t>ANAC Determinazione 12 del 28/10/2015 (Linee guida per l’aggiornamento del Piano) parte speciale 1 area di rischio contratti pubblici</a:t>
            </a:r>
          </a:p>
          <a:p>
            <a:pPr marL="171450" indent="-171450">
              <a:buFont typeface="Arial" panose="020B0604020202020204" pitchFamily="34" charset="0"/>
              <a:buChar char="•"/>
            </a:pPr>
            <a:r>
              <a:rPr lang="it-IT" sz="900" i="1" dirty="0" smtClean="0">
                <a:solidFill>
                  <a:srgbClr val="C00000"/>
                </a:solidFill>
              </a:rPr>
              <a:t>ANAC Comunicati del presidente  1/10/2015 (divieto di erogare somme a società private in controllo pubblico che contravvengono agli obblighi della trasparenza) </a:t>
            </a:r>
          </a:p>
          <a:p>
            <a:pPr marL="171450" indent="-171450">
              <a:buFont typeface="Arial" panose="020B0604020202020204" pitchFamily="34" charset="0"/>
              <a:buChar char="•"/>
            </a:pPr>
            <a:r>
              <a:rPr lang="it-IT" sz="900" i="1" dirty="0" smtClean="0">
                <a:solidFill>
                  <a:srgbClr val="C00000"/>
                </a:solidFill>
              </a:rPr>
              <a:t>Legge 208 del 28/12/2015 (legge di stabilità)</a:t>
            </a:r>
            <a:endParaRPr lang="it-IT" sz="900" i="1" dirty="0">
              <a:solidFill>
                <a:srgbClr val="C00000"/>
              </a:solidFill>
            </a:endParaRPr>
          </a:p>
        </p:txBody>
      </p:sp>
      <p:sp>
        <p:nvSpPr>
          <p:cNvPr id="17" name="Rettangolo 16"/>
          <p:cNvSpPr/>
          <p:nvPr/>
        </p:nvSpPr>
        <p:spPr>
          <a:xfrm>
            <a:off x="3308886" y="2780928"/>
            <a:ext cx="2069976" cy="261610"/>
          </a:xfrm>
          <a:prstGeom prst="rect">
            <a:avLst/>
          </a:prstGeom>
        </p:spPr>
        <p:txBody>
          <a:bodyPr wrap="square">
            <a:spAutoFit/>
          </a:bodyPr>
          <a:lstStyle/>
          <a:p>
            <a:pPr algn="ctr"/>
            <a:r>
              <a:rPr lang="it-IT" sz="1100" dirty="0" smtClean="0">
                <a:solidFill>
                  <a:srgbClr val="002060"/>
                </a:solidFill>
              </a:rPr>
              <a:t>Codice di comportamento</a:t>
            </a:r>
            <a:endParaRPr lang="it-IT" sz="1100" dirty="0">
              <a:solidFill>
                <a:srgbClr val="002060"/>
              </a:solidFill>
            </a:endParaRPr>
          </a:p>
        </p:txBody>
      </p:sp>
      <p:sp>
        <p:nvSpPr>
          <p:cNvPr id="18" name="Rettangolo 17"/>
          <p:cNvSpPr/>
          <p:nvPr/>
        </p:nvSpPr>
        <p:spPr>
          <a:xfrm>
            <a:off x="3266728" y="2492896"/>
            <a:ext cx="2154293" cy="261610"/>
          </a:xfrm>
          <a:prstGeom prst="rect">
            <a:avLst/>
          </a:prstGeom>
        </p:spPr>
        <p:txBody>
          <a:bodyPr wrap="square">
            <a:spAutoFit/>
          </a:bodyPr>
          <a:lstStyle/>
          <a:p>
            <a:pPr algn="ctr"/>
            <a:r>
              <a:rPr lang="it-IT" sz="1100" dirty="0" smtClean="0">
                <a:solidFill>
                  <a:srgbClr val="002060"/>
                </a:solidFill>
              </a:rPr>
              <a:t>Formazione e Informazione</a:t>
            </a:r>
            <a:endParaRPr lang="it-IT" sz="1100" dirty="0">
              <a:solidFill>
                <a:srgbClr val="002060"/>
              </a:solidFill>
            </a:endParaRPr>
          </a:p>
        </p:txBody>
      </p:sp>
      <p:sp>
        <p:nvSpPr>
          <p:cNvPr id="23" name="Rettangolo 22"/>
          <p:cNvSpPr/>
          <p:nvPr/>
        </p:nvSpPr>
        <p:spPr>
          <a:xfrm>
            <a:off x="3299758" y="3042538"/>
            <a:ext cx="2088232" cy="430887"/>
          </a:xfrm>
          <a:prstGeom prst="rect">
            <a:avLst/>
          </a:prstGeom>
        </p:spPr>
        <p:txBody>
          <a:bodyPr wrap="square">
            <a:spAutoFit/>
          </a:bodyPr>
          <a:lstStyle/>
          <a:p>
            <a:pPr algn="ctr"/>
            <a:r>
              <a:rPr lang="it-IT" sz="1100" dirty="0" smtClean="0">
                <a:solidFill>
                  <a:srgbClr val="002060"/>
                </a:solidFill>
              </a:rPr>
              <a:t>Organigramma e Processi aziendali</a:t>
            </a:r>
          </a:p>
        </p:txBody>
      </p:sp>
      <p:sp>
        <p:nvSpPr>
          <p:cNvPr id="24" name="Rettangolo 23"/>
          <p:cNvSpPr/>
          <p:nvPr/>
        </p:nvSpPr>
        <p:spPr>
          <a:xfrm>
            <a:off x="3448338" y="3503343"/>
            <a:ext cx="1791072" cy="261610"/>
          </a:xfrm>
          <a:prstGeom prst="rect">
            <a:avLst/>
          </a:prstGeom>
        </p:spPr>
        <p:txBody>
          <a:bodyPr wrap="square">
            <a:spAutoFit/>
          </a:bodyPr>
          <a:lstStyle/>
          <a:p>
            <a:pPr algn="ctr"/>
            <a:r>
              <a:rPr lang="it-IT" sz="1100" dirty="0" smtClean="0">
                <a:solidFill>
                  <a:srgbClr val="002060"/>
                </a:solidFill>
              </a:rPr>
              <a:t>Controlli di I° II° e III° livello</a:t>
            </a:r>
          </a:p>
        </p:txBody>
      </p:sp>
      <p:sp>
        <p:nvSpPr>
          <p:cNvPr id="25" name="Rettangolo 24"/>
          <p:cNvSpPr/>
          <p:nvPr/>
        </p:nvSpPr>
        <p:spPr>
          <a:xfrm>
            <a:off x="3635896" y="5805264"/>
            <a:ext cx="1709936" cy="36933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it-IT" b="1" dirty="0" smtClean="0">
                <a:solidFill>
                  <a:srgbClr val="002060"/>
                </a:solidFill>
              </a:rPr>
              <a:t>Trasparenza</a:t>
            </a:r>
            <a:endParaRPr lang="it-IT" b="1" dirty="0">
              <a:solidFill>
                <a:srgbClr val="002060"/>
              </a:solidFill>
            </a:endParaRPr>
          </a:p>
        </p:txBody>
      </p:sp>
      <p:sp>
        <p:nvSpPr>
          <p:cNvPr id="26" name="Rettangolo 25"/>
          <p:cNvSpPr/>
          <p:nvPr/>
        </p:nvSpPr>
        <p:spPr>
          <a:xfrm>
            <a:off x="537293" y="4409817"/>
            <a:ext cx="8280920" cy="1323439"/>
          </a:xfrm>
          <a:prstGeom prst="rect">
            <a:avLst/>
          </a:prstGeom>
        </p:spPr>
        <p:txBody>
          <a:bodyPr wrap="square">
            <a:spAutoFit/>
          </a:bodyPr>
          <a:lstStyle/>
          <a:p>
            <a:r>
              <a:rPr lang="it-IT" sz="1000" b="1" i="1" dirty="0">
                <a:solidFill>
                  <a:srgbClr val="002060"/>
                </a:solidFill>
              </a:rPr>
              <a:t>Carattere organizzativo delle misure di prevenzione della corruzione</a:t>
            </a:r>
          </a:p>
          <a:p>
            <a:r>
              <a:rPr lang="it-IT" sz="1000" i="1" dirty="0">
                <a:solidFill>
                  <a:srgbClr val="002060"/>
                </a:solidFill>
                <a:effectLst>
                  <a:outerShdw blurRad="38100" dist="38100" dir="2700000" algn="tl">
                    <a:srgbClr val="000000">
                      <a:alpha val="43137"/>
                    </a:srgbClr>
                  </a:outerShdw>
                </a:effectLst>
              </a:rPr>
              <a:t>Le misure di prevenzione hanno un contenuto organizzativo</a:t>
            </a:r>
            <a:r>
              <a:rPr lang="it-IT" sz="1000" i="1" dirty="0">
                <a:solidFill>
                  <a:srgbClr val="002060"/>
                </a:solidFill>
              </a:rPr>
              <a:t>. Con esse vengono adottati interventi che toccano l’amministrazione nel suo complesso (si pensi alla riorganizzazione dei controlli interni), ovvero singoli settori (la riorganizzazione di un intero settore di uffici, con ridistribuzione delle competenze), ovvero singoli processi/procedimenti tesi a ridurre le condizioni operative che favoriscono la corruzione nel senso ampio prima indicato</a:t>
            </a:r>
            <a:r>
              <a:rPr lang="it-IT" sz="1000" i="1" dirty="0" smtClean="0">
                <a:solidFill>
                  <a:srgbClr val="002060"/>
                </a:solidFill>
              </a:rPr>
              <a:t>. Sono </a:t>
            </a:r>
            <a:r>
              <a:rPr lang="it-IT" sz="1000" i="1" dirty="0">
                <a:solidFill>
                  <a:srgbClr val="002060"/>
                </a:solidFill>
              </a:rPr>
              <a:t>misure che riguardano tanto l’imparzialità oggettiva (volte ad assicurare le condizioni organizzative che consentono scelte imparziali) quanto l’imparzialità soggettiva del funzionario (per ridurre i casi di ascolto privilegiato di interessi particolari in conflitto con l’interesse generale). Se non si cura l’imparzialità fin dall’organizzazione, l’attività amministrativa o comunque lo svolgimento di attività di pubblico interesse, pur legittimi dal punto di vista formale, possono essere il frutto di un pressione corruttiva</a:t>
            </a:r>
            <a:r>
              <a:rPr lang="it-IT" sz="1000" i="1" dirty="0" smtClean="0">
                <a:solidFill>
                  <a:srgbClr val="002060"/>
                </a:solidFill>
              </a:rPr>
              <a:t>. </a:t>
            </a:r>
            <a:r>
              <a:rPr lang="it-IT" sz="1000" b="1" i="1" dirty="0">
                <a:solidFill>
                  <a:srgbClr val="002060"/>
                </a:solidFill>
              </a:rPr>
              <a:t>determinazione </a:t>
            </a:r>
            <a:r>
              <a:rPr lang="it-IT" sz="1000" b="1" i="1" dirty="0" err="1">
                <a:solidFill>
                  <a:srgbClr val="002060"/>
                </a:solidFill>
              </a:rPr>
              <a:t>Anac</a:t>
            </a:r>
            <a:r>
              <a:rPr lang="it-IT" sz="1000" b="1" i="1" dirty="0">
                <a:solidFill>
                  <a:srgbClr val="002060"/>
                </a:solidFill>
              </a:rPr>
              <a:t> n. 12 2015</a:t>
            </a:r>
            <a:endParaRPr lang="it-IT" sz="1000" i="1" dirty="0">
              <a:solidFill>
                <a:srgbClr val="002060"/>
              </a:solidFill>
            </a:endParaRPr>
          </a:p>
        </p:txBody>
      </p:sp>
      <p:sp>
        <p:nvSpPr>
          <p:cNvPr id="28" name="Rettangolo 27"/>
          <p:cNvSpPr/>
          <p:nvPr/>
        </p:nvSpPr>
        <p:spPr>
          <a:xfrm>
            <a:off x="2699792" y="6207115"/>
            <a:ext cx="6192688" cy="246221"/>
          </a:xfrm>
          <a:prstGeom prst="rect">
            <a:avLst/>
          </a:prstGeom>
        </p:spPr>
        <p:txBody>
          <a:bodyPr wrap="square">
            <a:spAutoFit/>
          </a:bodyPr>
          <a:lstStyle/>
          <a:p>
            <a:r>
              <a:rPr lang="it-IT" sz="1000" dirty="0">
                <a:solidFill>
                  <a:srgbClr val="002060"/>
                </a:solidFill>
              </a:rPr>
              <a:t>Trasparenza come misura di prevenzione della corruzione</a:t>
            </a:r>
          </a:p>
        </p:txBody>
      </p:sp>
      <p:graphicFrame>
        <p:nvGraphicFramePr>
          <p:cNvPr id="4" name="Diagramma 3"/>
          <p:cNvGraphicFramePr/>
          <p:nvPr>
            <p:extLst>
              <p:ext uri="{D42A27DB-BD31-4B8C-83A1-F6EECF244321}">
                <p14:modId xmlns:p14="http://schemas.microsoft.com/office/powerpoint/2010/main" val="1350861518"/>
              </p:ext>
            </p:extLst>
          </p:nvPr>
        </p:nvGraphicFramePr>
        <p:xfrm>
          <a:off x="1356320" y="2492896"/>
          <a:ext cx="6528048" cy="1512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67125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fld id="{FE967F5E-B7F4-4ED8-8C93-A6ADB9960B7B}" type="slidenum">
              <a:rPr lang="it-IT" smtClean="0"/>
              <a:t>5</a:t>
            </a:fld>
            <a:endParaRPr lang="it-IT"/>
          </a:p>
        </p:txBody>
      </p:sp>
      <p:sp>
        <p:nvSpPr>
          <p:cNvPr id="5" name="Rettangolo 4"/>
          <p:cNvSpPr/>
          <p:nvPr/>
        </p:nvSpPr>
        <p:spPr>
          <a:xfrm>
            <a:off x="251520" y="533573"/>
            <a:ext cx="8640960" cy="5847755"/>
          </a:xfrm>
          <a:prstGeom prst="rect">
            <a:avLst/>
          </a:prstGeom>
        </p:spPr>
        <p:txBody>
          <a:bodyPr wrap="square">
            <a:spAutoFit/>
          </a:bodyPr>
          <a:lstStyle/>
          <a:p>
            <a:r>
              <a:rPr lang="it-IT" sz="1100" dirty="0">
                <a:solidFill>
                  <a:schemeClr val="tx2"/>
                </a:solidFill>
              </a:rPr>
              <a:t>La gestione del rischio di corruzione</a:t>
            </a:r>
            <a:r>
              <a:rPr lang="it-IT" sz="1100" dirty="0" smtClean="0">
                <a:solidFill>
                  <a:schemeClr val="tx2"/>
                </a:solidFill>
              </a:rPr>
              <a:t>:</a:t>
            </a:r>
          </a:p>
          <a:p>
            <a:endParaRPr lang="it-IT" sz="1100" dirty="0" smtClean="0">
              <a:solidFill>
                <a:schemeClr val="tx2"/>
              </a:solidFill>
            </a:endParaRPr>
          </a:p>
          <a:p>
            <a:pPr marL="228600" indent="-228600">
              <a:buAutoNum type="alphaLcParenR"/>
            </a:pPr>
            <a:r>
              <a:rPr lang="it-IT" sz="1100" dirty="0" smtClean="0">
                <a:solidFill>
                  <a:schemeClr val="tx2"/>
                </a:solidFill>
              </a:rPr>
              <a:t>va </a:t>
            </a:r>
            <a:r>
              <a:rPr lang="it-IT" sz="1100" dirty="0">
                <a:solidFill>
                  <a:schemeClr val="tx2"/>
                </a:solidFill>
              </a:rPr>
              <a:t>condotta in modo da </a:t>
            </a:r>
            <a:r>
              <a:rPr lang="it-IT" sz="1100" dirty="0">
                <a:solidFill>
                  <a:schemeClr val="tx2"/>
                </a:solidFill>
                <a:effectLst>
                  <a:outerShdw blurRad="38100" dist="38100" dir="2700000" algn="tl">
                    <a:srgbClr val="000000">
                      <a:alpha val="43137"/>
                    </a:srgbClr>
                  </a:outerShdw>
                </a:effectLst>
              </a:rPr>
              <a:t>realizzare sostanzialmente l’interesse pubblico </a:t>
            </a:r>
            <a:r>
              <a:rPr lang="it-IT" sz="1100" dirty="0">
                <a:solidFill>
                  <a:schemeClr val="tx2"/>
                </a:solidFill>
              </a:rPr>
              <a:t>alla prevenzione della corruzione e alla trasparenza. Pertanto non è un processo formalistico né un mero adempimento burocratico</a:t>
            </a:r>
            <a:r>
              <a:rPr lang="it-IT" sz="1100" dirty="0" smtClean="0">
                <a:solidFill>
                  <a:schemeClr val="tx2"/>
                </a:solidFill>
              </a:rPr>
              <a:t>;</a:t>
            </a:r>
          </a:p>
          <a:p>
            <a:endParaRPr lang="it-IT" sz="1100" dirty="0">
              <a:solidFill>
                <a:schemeClr val="tx2"/>
              </a:solidFill>
            </a:endParaRPr>
          </a:p>
          <a:p>
            <a:r>
              <a:rPr lang="it-IT" sz="1100" dirty="0">
                <a:solidFill>
                  <a:schemeClr val="tx2"/>
                </a:solidFill>
              </a:rPr>
              <a:t>b</a:t>
            </a:r>
            <a:r>
              <a:rPr lang="it-IT" sz="1100" dirty="0">
                <a:solidFill>
                  <a:schemeClr val="tx2"/>
                </a:solidFill>
                <a:effectLst>
                  <a:outerShdw blurRad="38100" dist="38100" dir="2700000" algn="tl">
                    <a:srgbClr val="000000">
                      <a:alpha val="43137"/>
                    </a:srgbClr>
                  </a:outerShdw>
                </a:effectLst>
              </a:rPr>
              <a:t>) è parte integrante del processo decisionale</a:t>
            </a:r>
            <a:r>
              <a:rPr lang="it-IT" sz="1100" dirty="0">
                <a:solidFill>
                  <a:schemeClr val="tx2"/>
                </a:solidFill>
              </a:rPr>
              <a:t>. Pertanto, essa non è un’attività meramente ricognitiva, ma deve supportare concretamente la gestione, con particolare riferimento all’introduzione di efficaci strumenti di prevenzione e deve interessare tutti i livelli organizzativi</a:t>
            </a:r>
            <a:r>
              <a:rPr lang="it-IT" sz="1100" dirty="0" smtClean="0">
                <a:solidFill>
                  <a:schemeClr val="tx2"/>
                </a:solidFill>
              </a:rPr>
              <a:t>;</a:t>
            </a:r>
          </a:p>
          <a:p>
            <a:endParaRPr lang="it-IT" sz="1100" dirty="0">
              <a:solidFill>
                <a:schemeClr val="tx2"/>
              </a:solidFill>
            </a:endParaRPr>
          </a:p>
          <a:p>
            <a:r>
              <a:rPr lang="it-IT" sz="1100" dirty="0">
                <a:solidFill>
                  <a:schemeClr val="tx2"/>
                </a:solidFill>
              </a:rPr>
              <a:t>c) è realizzata assicurando </a:t>
            </a:r>
            <a:r>
              <a:rPr lang="it-IT" sz="1100" dirty="0">
                <a:solidFill>
                  <a:schemeClr val="tx2"/>
                </a:solidFill>
                <a:effectLst>
                  <a:outerShdw blurRad="38100" dist="38100" dir="2700000" algn="tl">
                    <a:srgbClr val="000000">
                      <a:alpha val="43137"/>
                    </a:srgbClr>
                  </a:outerShdw>
                </a:effectLst>
              </a:rPr>
              <a:t>l’integrazione con altri processi di programmazione </a:t>
            </a:r>
            <a:r>
              <a:rPr lang="it-IT" sz="1100" i="1" dirty="0">
                <a:solidFill>
                  <a:schemeClr val="tx2"/>
                </a:solidFill>
                <a:effectLst>
                  <a:outerShdw blurRad="38100" dist="38100" dir="2700000" algn="tl">
                    <a:srgbClr val="000000">
                      <a:alpha val="43137"/>
                    </a:srgbClr>
                  </a:outerShdw>
                </a:effectLst>
              </a:rPr>
              <a:t>e gestione </a:t>
            </a:r>
            <a:r>
              <a:rPr lang="it-IT" sz="1100" dirty="0">
                <a:solidFill>
                  <a:schemeClr val="tx2"/>
                </a:solidFill>
              </a:rPr>
              <a:t>(in particolare con il ciclo di gestione della performance e i controlli interni) al fine di porre le condizioni per la sostenibilità organizzativa della strategia di prevenzione della corruzione adottata. Detta strategia deve trovare un preciso riscontro negli obiettivi organizzativi delle amministrazioni e degli enti. Gli obiettivi individuati nel PTPC per i responsabili delle unità organizzative in merito all’attuazione delle misure di prevenzione o delle azioni propedeutiche e i relativi indicatori devono, di norma, essere collegati agli obiettivi inseriti per gli stessi soggetti nel Piano delle performance o in documenti analoghi. L’attuazione delle misure previste nel PTPC è opportuno divenga uno degli elementi di valutazione del dirigente e, per quanto possibile, del personale non dirigenziale;</a:t>
            </a:r>
          </a:p>
          <a:p>
            <a:endParaRPr lang="it-IT" sz="1100" dirty="0" smtClean="0">
              <a:solidFill>
                <a:schemeClr val="tx2"/>
              </a:solidFill>
            </a:endParaRPr>
          </a:p>
          <a:p>
            <a:r>
              <a:rPr lang="it-IT" sz="1100" dirty="0" smtClean="0">
                <a:solidFill>
                  <a:schemeClr val="tx2"/>
                </a:solidFill>
              </a:rPr>
              <a:t>d</a:t>
            </a:r>
            <a:r>
              <a:rPr lang="it-IT" sz="1100" dirty="0">
                <a:solidFill>
                  <a:schemeClr val="tx2"/>
                </a:solidFill>
              </a:rPr>
              <a:t>) è un processo di </a:t>
            </a:r>
            <a:r>
              <a:rPr lang="it-IT" sz="1100" dirty="0">
                <a:solidFill>
                  <a:schemeClr val="tx2"/>
                </a:solidFill>
                <a:effectLst>
                  <a:outerShdw blurRad="38100" dist="38100" dir="2700000" algn="tl">
                    <a:srgbClr val="000000">
                      <a:alpha val="43137"/>
                    </a:srgbClr>
                  </a:outerShdw>
                </a:effectLst>
              </a:rPr>
              <a:t>miglioramento continuo e graduale</a:t>
            </a:r>
            <a:r>
              <a:rPr lang="it-IT" sz="1100" dirty="0">
                <a:solidFill>
                  <a:schemeClr val="tx2"/>
                </a:solidFill>
              </a:rPr>
              <a:t>. Essa, da un lato, deve tendere alla completezza e al massimo rigore nella analisi, valutazione e trattamento del rischio e, dall’altro, deve tener conto dei requisiti di sostenibilità e attuabilità degli interventi;</a:t>
            </a:r>
          </a:p>
          <a:p>
            <a:endParaRPr lang="it-IT" sz="1100" dirty="0" smtClean="0">
              <a:solidFill>
                <a:schemeClr val="tx2"/>
              </a:solidFill>
            </a:endParaRPr>
          </a:p>
          <a:p>
            <a:r>
              <a:rPr lang="it-IT" sz="1100" dirty="0" smtClean="0">
                <a:solidFill>
                  <a:schemeClr val="tx2"/>
                </a:solidFill>
              </a:rPr>
              <a:t>e</a:t>
            </a:r>
            <a:r>
              <a:rPr lang="it-IT" sz="1100" dirty="0">
                <a:solidFill>
                  <a:schemeClr val="tx2"/>
                </a:solidFill>
              </a:rPr>
              <a:t>) implica </a:t>
            </a:r>
            <a:r>
              <a:rPr lang="it-IT" sz="1100" dirty="0">
                <a:solidFill>
                  <a:schemeClr val="tx2"/>
                </a:solidFill>
                <a:effectLst>
                  <a:outerShdw blurRad="38100" dist="38100" dir="2700000" algn="tl">
                    <a:srgbClr val="000000">
                      <a:alpha val="43137"/>
                    </a:srgbClr>
                  </a:outerShdw>
                </a:effectLst>
              </a:rPr>
              <a:t>l’assunzione di responsabilità</a:t>
            </a:r>
            <a:r>
              <a:rPr lang="it-IT" sz="1100" dirty="0">
                <a:solidFill>
                  <a:schemeClr val="tx2"/>
                </a:solidFill>
              </a:rPr>
              <a:t>. Essa si basa essenzialmente su un processo di diagnosi e trattamento e richiede, necessariamente, di fare scelte in merito alle più opportune modalità di valutazione e trattamento dei rischi. Le scelte e le relative responsabilità riguardano, in particolare, gli organi di indirizzo, i dirigenti, il RPC;</a:t>
            </a:r>
          </a:p>
          <a:p>
            <a:endParaRPr lang="it-IT" sz="1100" dirty="0" smtClean="0">
              <a:solidFill>
                <a:schemeClr val="tx2"/>
              </a:solidFill>
            </a:endParaRPr>
          </a:p>
          <a:p>
            <a:r>
              <a:rPr lang="it-IT" sz="1100" dirty="0" smtClean="0">
                <a:solidFill>
                  <a:schemeClr val="tx2"/>
                </a:solidFill>
              </a:rPr>
              <a:t>f</a:t>
            </a:r>
            <a:r>
              <a:rPr lang="it-IT" sz="1100" dirty="0">
                <a:solidFill>
                  <a:schemeClr val="tx2"/>
                </a:solidFill>
              </a:rPr>
              <a:t>) è un processo che </a:t>
            </a:r>
            <a:r>
              <a:rPr lang="it-IT" sz="1100" dirty="0">
                <a:solidFill>
                  <a:schemeClr val="tx2"/>
                </a:solidFill>
                <a:effectLst>
                  <a:outerShdw blurRad="38100" dist="38100" dir="2700000" algn="tl">
                    <a:srgbClr val="000000">
                      <a:alpha val="43137"/>
                    </a:srgbClr>
                  </a:outerShdw>
                </a:effectLst>
              </a:rPr>
              <a:t>tiene conto dello specifico contesto interno ed esterno </a:t>
            </a:r>
            <a:r>
              <a:rPr lang="it-IT" sz="1100" dirty="0">
                <a:solidFill>
                  <a:schemeClr val="tx2"/>
                </a:solidFill>
              </a:rPr>
              <a:t>di ogni singola amministrazione o ente, nonché di quanto già attuato (come risultante anche dalla relazione del RPC). Essa non deve riprodurre in modo integrale e acritico i risultati della gestione del rischio operata da altre amministrazioni (ignorando dunque le specificità dell'amministrazione interessata) né gli strumenti operativi, le tecniche e le esemplificazioni proposti dall’Autorità o da altri soggetti (che hanno la funzione di supportare, e non di sostituire, il processo decisionale e di assunzione di responsabilità interna);</a:t>
            </a:r>
          </a:p>
          <a:p>
            <a:endParaRPr lang="it-IT" sz="1100" dirty="0" smtClean="0">
              <a:solidFill>
                <a:schemeClr val="tx2"/>
              </a:solidFill>
            </a:endParaRPr>
          </a:p>
          <a:p>
            <a:r>
              <a:rPr lang="it-IT" sz="1100" dirty="0" smtClean="0">
                <a:solidFill>
                  <a:schemeClr val="tx2"/>
                </a:solidFill>
              </a:rPr>
              <a:t>g</a:t>
            </a:r>
            <a:r>
              <a:rPr lang="it-IT" sz="1100" dirty="0">
                <a:solidFill>
                  <a:schemeClr val="tx2"/>
                </a:solidFill>
              </a:rPr>
              <a:t>) è un processo </a:t>
            </a:r>
            <a:r>
              <a:rPr lang="it-IT" sz="1100" dirty="0">
                <a:solidFill>
                  <a:schemeClr val="tx2"/>
                </a:solidFill>
                <a:effectLst>
                  <a:outerShdw blurRad="38100" dist="38100" dir="2700000" algn="tl">
                    <a:srgbClr val="000000">
                      <a:alpha val="43137"/>
                    </a:srgbClr>
                  </a:outerShdw>
                </a:effectLst>
              </a:rPr>
              <a:t>trasparente e inclusivo</a:t>
            </a:r>
            <a:r>
              <a:rPr lang="it-IT" sz="1100" dirty="0">
                <a:solidFill>
                  <a:schemeClr val="tx2"/>
                </a:solidFill>
              </a:rPr>
              <a:t>, che deve prevedere momenti di efficace coinvolgimento dei portatori di interesse interni ed esterni;</a:t>
            </a:r>
          </a:p>
          <a:p>
            <a:endParaRPr lang="it-IT" sz="1100" dirty="0" smtClean="0">
              <a:solidFill>
                <a:schemeClr val="tx2"/>
              </a:solidFill>
            </a:endParaRPr>
          </a:p>
          <a:p>
            <a:r>
              <a:rPr lang="it-IT" sz="1100" dirty="0" smtClean="0">
                <a:solidFill>
                  <a:schemeClr val="tx2"/>
                </a:solidFill>
              </a:rPr>
              <a:t>h</a:t>
            </a:r>
            <a:r>
              <a:rPr lang="it-IT" sz="1100" dirty="0">
                <a:solidFill>
                  <a:schemeClr val="tx2"/>
                </a:solidFill>
              </a:rPr>
              <a:t>) è ispirata al criterio della prudenza volto anche ad </a:t>
            </a:r>
            <a:r>
              <a:rPr lang="it-IT" sz="1100" dirty="0">
                <a:solidFill>
                  <a:schemeClr val="tx2"/>
                </a:solidFill>
                <a:effectLst>
                  <a:outerShdw blurRad="38100" dist="38100" dir="2700000" algn="tl">
                    <a:srgbClr val="000000">
                      <a:alpha val="43137"/>
                    </a:srgbClr>
                  </a:outerShdw>
                </a:effectLst>
              </a:rPr>
              <a:t>evitare una sottostima del rischio di corruzione</a:t>
            </a:r>
            <a:r>
              <a:rPr lang="it-IT" sz="1100" dirty="0">
                <a:solidFill>
                  <a:schemeClr val="tx2"/>
                </a:solidFill>
              </a:rPr>
              <a:t>;</a:t>
            </a:r>
          </a:p>
          <a:p>
            <a:endParaRPr lang="it-IT" sz="1100" dirty="0" smtClean="0">
              <a:solidFill>
                <a:schemeClr val="tx2"/>
              </a:solidFill>
            </a:endParaRPr>
          </a:p>
          <a:p>
            <a:r>
              <a:rPr lang="it-IT" sz="1100" dirty="0" smtClean="0">
                <a:solidFill>
                  <a:schemeClr val="tx2"/>
                </a:solidFill>
              </a:rPr>
              <a:t>i</a:t>
            </a:r>
            <a:r>
              <a:rPr lang="it-IT" sz="1100" dirty="0">
                <a:solidFill>
                  <a:schemeClr val="tx2"/>
                </a:solidFill>
              </a:rPr>
              <a:t>) </a:t>
            </a:r>
            <a:r>
              <a:rPr lang="it-IT" sz="1100" dirty="0">
                <a:solidFill>
                  <a:schemeClr val="tx2"/>
                </a:solidFill>
                <a:effectLst>
                  <a:outerShdw blurRad="38100" dist="38100" dir="2700000" algn="tl">
                    <a:srgbClr val="000000">
                      <a:alpha val="43137"/>
                    </a:srgbClr>
                  </a:outerShdw>
                </a:effectLst>
              </a:rPr>
              <a:t>non consiste in un’attività di tipo ispettivo </a:t>
            </a:r>
            <a:r>
              <a:rPr lang="it-IT" sz="1100" dirty="0">
                <a:solidFill>
                  <a:schemeClr val="tx2"/>
                </a:solidFill>
              </a:rPr>
              <a:t>o con finalità repressive. Implica valutazioni non sulle qualità degli individui ma sulle eventuali disfunzioni a livello organizzativo</a:t>
            </a:r>
            <a:r>
              <a:rPr lang="it-IT" sz="1100" dirty="0" smtClean="0">
                <a:solidFill>
                  <a:schemeClr val="tx2"/>
                </a:solidFill>
              </a:rPr>
              <a:t>. </a:t>
            </a:r>
            <a:r>
              <a:rPr lang="it-IT" sz="1100" b="1" dirty="0">
                <a:solidFill>
                  <a:schemeClr val="tx2"/>
                </a:solidFill>
              </a:rPr>
              <a:t>D</a:t>
            </a:r>
            <a:r>
              <a:rPr lang="it-IT" sz="1100" b="1" dirty="0" smtClean="0">
                <a:solidFill>
                  <a:schemeClr val="tx2"/>
                </a:solidFill>
              </a:rPr>
              <a:t>eterminazione ANAC 12 del 28/10/2015</a:t>
            </a:r>
            <a:endParaRPr lang="it-IT" sz="1100" b="1" dirty="0">
              <a:solidFill>
                <a:schemeClr val="tx2"/>
              </a:solidFill>
            </a:endParaRPr>
          </a:p>
        </p:txBody>
      </p:sp>
      <p:sp>
        <p:nvSpPr>
          <p:cNvPr id="4" name="Titolo 1"/>
          <p:cNvSpPr txBox="1">
            <a:spLocks/>
          </p:cNvSpPr>
          <p:nvPr/>
        </p:nvSpPr>
        <p:spPr>
          <a:xfrm>
            <a:off x="446856" y="44624"/>
            <a:ext cx="8229600" cy="36004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it-IT" sz="1800" dirty="0" smtClean="0">
                <a:solidFill>
                  <a:srgbClr val="1F497D"/>
                </a:solidFill>
              </a:rPr>
              <a:t>Anticorruzione e Trasparenza: la gestione del rischio</a:t>
            </a:r>
            <a:endParaRPr lang="it-IT" sz="1800" dirty="0">
              <a:solidFill>
                <a:srgbClr val="1F497D"/>
              </a:solidFill>
            </a:endParaRPr>
          </a:p>
        </p:txBody>
      </p:sp>
    </p:spTree>
    <p:extLst>
      <p:ext uri="{BB962C8B-B14F-4D97-AF65-F5344CB8AC3E}">
        <p14:creationId xmlns:p14="http://schemas.microsoft.com/office/powerpoint/2010/main" val="29687599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fld id="{FE967F5E-B7F4-4ED8-8C93-A6ADB9960B7B}" type="slidenum">
              <a:rPr lang="it-IT" smtClean="0"/>
              <a:t>6</a:t>
            </a:fld>
            <a:endParaRPr lang="it-IT"/>
          </a:p>
        </p:txBody>
      </p:sp>
      <p:sp>
        <p:nvSpPr>
          <p:cNvPr id="4" name="Titolo 1"/>
          <p:cNvSpPr txBox="1">
            <a:spLocks/>
          </p:cNvSpPr>
          <p:nvPr/>
        </p:nvSpPr>
        <p:spPr>
          <a:xfrm>
            <a:off x="520080" y="44624"/>
            <a:ext cx="8229600" cy="36004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it-IT" sz="1800" dirty="0" smtClean="0">
                <a:solidFill>
                  <a:srgbClr val="1F497D"/>
                </a:solidFill>
              </a:rPr>
              <a:t>Anticorruzione e Trasparenza: ruolo del responsabile</a:t>
            </a:r>
            <a:endParaRPr lang="it-IT" sz="1800" dirty="0">
              <a:solidFill>
                <a:srgbClr val="1F497D"/>
              </a:solidFill>
            </a:endParaRPr>
          </a:p>
        </p:txBody>
      </p:sp>
      <p:sp>
        <p:nvSpPr>
          <p:cNvPr id="5" name="Rettangolo 4"/>
          <p:cNvSpPr/>
          <p:nvPr/>
        </p:nvSpPr>
        <p:spPr>
          <a:xfrm>
            <a:off x="611560" y="1124744"/>
            <a:ext cx="7776864" cy="5262979"/>
          </a:xfrm>
          <a:prstGeom prst="rect">
            <a:avLst/>
          </a:prstGeom>
        </p:spPr>
        <p:txBody>
          <a:bodyPr wrap="square">
            <a:spAutoFit/>
          </a:bodyPr>
          <a:lstStyle/>
          <a:p>
            <a:r>
              <a:rPr lang="it-IT" sz="1200" dirty="0">
                <a:solidFill>
                  <a:srgbClr val="002060"/>
                </a:solidFill>
              </a:rPr>
              <a:t>b) </a:t>
            </a:r>
            <a:r>
              <a:rPr lang="it-IT" sz="1200" i="1" dirty="0">
                <a:solidFill>
                  <a:srgbClr val="002060"/>
                </a:solidFill>
              </a:rPr>
              <a:t>Posizione di indipendenza dall’organo di indirizzo </a:t>
            </a:r>
            <a:endParaRPr lang="it-IT" sz="1200" dirty="0">
              <a:solidFill>
                <a:srgbClr val="002060"/>
              </a:solidFill>
            </a:endParaRPr>
          </a:p>
          <a:p>
            <a:r>
              <a:rPr lang="it-IT" sz="1200" dirty="0">
                <a:solidFill>
                  <a:srgbClr val="002060"/>
                </a:solidFill>
              </a:rPr>
              <a:t>Lo svolgimento delle funzioni di RPC in condizioni di indipendenza e di garanzia è stato solo in parte oggetto di disciplina della l. 190/2012 con disposizioni che mirano ad impedire una revoca anticipata dall’incarico e, inizialmente, solo con riferimento al caso di coincidenza del RPC con il segretario comunale (art. 1, co. 82, della l. 190/2012). A completare la disciplina è intervenuto l’art. 15, co. 3, del decreto legislativo 8 aprile 2013, n. 39, che ha esteso l’intervento dell’ANAC in caso di revoca, applicabile in via generale. </a:t>
            </a:r>
          </a:p>
          <a:p>
            <a:r>
              <a:rPr lang="it-IT" sz="1200" dirty="0">
                <a:solidFill>
                  <a:srgbClr val="002060"/>
                </a:solidFill>
              </a:rPr>
              <a:t>Sono assenti, invece, norme che prevedono sia specifiche garanzie in sede di nomina (eventualmente nella forma di un parere dell’ANAC sulle nomine), sia misure da adottare da parte delle stesse amministrazioni o enti dirette ad assicurare che il RPC svolga il suo delicato compito in modo imparziale, al riparo da possibili ritorsioni. </a:t>
            </a:r>
          </a:p>
          <a:p>
            <a:r>
              <a:rPr lang="it-IT" sz="1200" dirty="0">
                <a:solidFill>
                  <a:srgbClr val="002060"/>
                </a:solidFill>
              </a:rPr>
              <a:t>Nell’attesa di una chiarificazione in sede di attuazione della l. 124/2015, si invitano tutte le pubbliche amministrazioni, le società e gli enti di diritto privato in controllo pubblico a regolare adeguatamente la materia, con atti organizzativi generali (ad esempio, negli enti locali, il regolamento degli uffici e dei servizi) e comunque nell’atto con il quale l’organo di indirizzo individua il dirigente e lo nomina RPC. È intenzione dell’Autorità verificare che gli atti di nomina siano coerenti con tale finalità. </a:t>
            </a:r>
          </a:p>
          <a:p>
            <a:r>
              <a:rPr lang="it-IT" sz="1200" dirty="0">
                <a:solidFill>
                  <a:srgbClr val="002060"/>
                </a:solidFill>
              </a:rPr>
              <a:t>c) </a:t>
            </a:r>
            <a:r>
              <a:rPr lang="it-IT" sz="1200" i="1" dirty="0">
                <a:solidFill>
                  <a:srgbClr val="002060"/>
                </a:solidFill>
              </a:rPr>
              <a:t>Poteri di interlocuzione e di controllo </a:t>
            </a:r>
            <a:endParaRPr lang="it-IT" sz="1200" dirty="0">
              <a:solidFill>
                <a:srgbClr val="002060"/>
              </a:solidFill>
            </a:endParaRPr>
          </a:p>
          <a:p>
            <a:r>
              <a:rPr lang="it-IT" sz="1200" dirty="0">
                <a:solidFill>
                  <a:srgbClr val="002060"/>
                </a:solidFill>
              </a:rPr>
              <a:t>Nella l. 190/2012 sono stati succintamente definiti i poteri del RPC nella sua interlocuzione con gli altri soggetti interni alle amministrazioni o enti nonché nella sua attività di vigilanza sull’attuazione delle misure di prevenzione della corruzione. </a:t>
            </a:r>
          </a:p>
          <a:p>
            <a:r>
              <a:rPr lang="it-IT" sz="1200" dirty="0">
                <a:solidFill>
                  <a:srgbClr val="002060"/>
                </a:solidFill>
              </a:rPr>
              <a:t>All’art. 1 co. 9, </a:t>
            </a:r>
            <a:r>
              <a:rPr lang="it-IT" sz="1200" dirty="0" err="1">
                <a:solidFill>
                  <a:srgbClr val="002060"/>
                </a:solidFill>
              </a:rPr>
              <a:t>lett</a:t>
            </a:r>
            <a:r>
              <a:rPr lang="it-IT" sz="1200" dirty="0">
                <a:solidFill>
                  <a:srgbClr val="002060"/>
                </a:solidFill>
              </a:rPr>
              <a:t>. c) è disposto che il PTPC preveda «</a:t>
            </a:r>
            <a:r>
              <a:rPr lang="it-IT" sz="1200" i="1" dirty="0">
                <a:solidFill>
                  <a:srgbClr val="002060"/>
                </a:solidFill>
              </a:rPr>
              <a:t>obblighi di informazione nei confronti del RPC chiamato a vigilare sul funzionamento e sull’osservanza del Piano</a:t>
            </a:r>
            <a:r>
              <a:rPr lang="it-IT" sz="1200" dirty="0">
                <a:solidFill>
                  <a:srgbClr val="002060"/>
                </a:solidFill>
              </a:rPr>
              <a:t>». Tali obblighi informativi ricadono su tutti i soggetti coinvolti, già nella fase di formazione del Piano e, poi, nelle fasi di verifica del suo funzionamento e dell’attuazione delle misure adottate. L’atto di nomina del RPC dovrebbe essere accompagnato da un comunicato con cui tutti i dirigenti e il personale sono invitati a dare allo stesso la necessaria collaborazione. Utile si rivela anche l’introduzione nel Codice di comportamento dello specifico dovere di collaborare attivamente con il RPC, dovere la cui violazione deve essere ritenuta particolarmente grave in sede di responsabilità disciplinare. È imprescindibile, infatti, un forte coinvolgimento dell’intera struttura in tutte le fasi di predisposizione e di attuazione delle misure anticorruzione. Per la fase di elaborazione del PTPC e dei relativi aggiornamenti, lo stesso PTPC può 12 </a:t>
            </a:r>
          </a:p>
          <a:p>
            <a:r>
              <a:rPr lang="it-IT" sz="1200" dirty="0">
                <a:solidFill>
                  <a:srgbClr val="002060"/>
                </a:solidFill>
              </a:rPr>
              <a:t>contenere regole procedurali fondate sulla responsabilizzazione degli uffici alla partecipazione attiva, sotto il coordinamento del RPC. Ove necessario, il PTPC può rinviare la definizione di tali regole a specifici atti organizzativi interni. </a:t>
            </a:r>
          </a:p>
        </p:txBody>
      </p:sp>
    </p:spTree>
    <p:extLst>
      <p:ext uri="{BB962C8B-B14F-4D97-AF65-F5344CB8AC3E}">
        <p14:creationId xmlns:p14="http://schemas.microsoft.com/office/powerpoint/2010/main" val="10734752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323528" y="494670"/>
            <a:ext cx="8280920" cy="2862322"/>
          </a:xfrm>
          <a:prstGeom prst="rect">
            <a:avLst/>
          </a:prstGeom>
        </p:spPr>
        <p:txBody>
          <a:bodyPr wrap="square">
            <a:spAutoFit/>
          </a:bodyPr>
          <a:lstStyle/>
          <a:p>
            <a:r>
              <a:rPr lang="it-IT" sz="1200" dirty="0" smtClean="0">
                <a:solidFill>
                  <a:schemeClr val="tx2"/>
                </a:solidFill>
                <a:latin typeface="+mj-lt"/>
              </a:rPr>
              <a:t>….</a:t>
            </a:r>
          </a:p>
          <a:p>
            <a:r>
              <a:rPr lang="it-IT" sz="1200" dirty="0" smtClean="0">
                <a:solidFill>
                  <a:schemeClr val="tx2"/>
                </a:solidFill>
                <a:latin typeface="+mj-lt"/>
              </a:rPr>
              <a:t>d</a:t>
            </a:r>
            <a:r>
              <a:rPr lang="it-IT" sz="1200" dirty="0">
                <a:solidFill>
                  <a:schemeClr val="tx2"/>
                </a:solidFill>
                <a:latin typeface="+mj-lt"/>
              </a:rPr>
              <a:t>) </a:t>
            </a:r>
            <a:r>
              <a:rPr lang="it-IT" sz="1200" i="1" dirty="0">
                <a:solidFill>
                  <a:schemeClr val="tx2"/>
                </a:solidFill>
                <a:latin typeface="+mj-lt"/>
              </a:rPr>
              <a:t>Supporto conoscitivo e operativo al RPC </a:t>
            </a:r>
            <a:endParaRPr lang="it-IT" sz="1200" dirty="0">
              <a:solidFill>
                <a:schemeClr val="tx2"/>
              </a:solidFill>
              <a:latin typeface="+mj-lt"/>
            </a:endParaRPr>
          </a:p>
          <a:p>
            <a:r>
              <a:rPr lang="it-IT" sz="1200" dirty="0">
                <a:solidFill>
                  <a:schemeClr val="tx2"/>
                </a:solidFill>
                <a:latin typeface="+mj-lt"/>
              </a:rPr>
              <a:t>L’interlocuzione con gli uffici e la disponibilità di elementi conoscitivi idonei non sono condizioni sufficienti per garantire una migliore qualità dei PTPC. </a:t>
            </a:r>
            <a:r>
              <a:rPr lang="it-IT" sz="1200" u="sng" dirty="0">
                <a:solidFill>
                  <a:schemeClr val="tx2"/>
                </a:solidFill>
                <a:latin typeface="+mj-lt"/>
              </a:rPr>
              <a:t>Occorre che il RPC sia dotato di una struttura organizzativa di supporto adeguata, per qualità del personale e per mezzi tecnici, al compito da svolgere. </a:t>
            </a:r>
          </a:p>
          <a:p>
            <a:r>
              <a:rPr lang="it-IT" sz="1200" dirty="0">
                <a:solidFill>
                  <a:schemeClr val="tx2"/>
                </a:solidFill>
                <a:latin typeface="+mj-lt"/>
              </a:rPr>
              <a:t>Ferma restando l’autonomia organizzativa di ogni amministrazione o ente, la struttura a supporto del RPC potrebbe non essere esclusivamente dedicata a tale scopo ma, in una logica di integrazione delle attività, essere anche a disposizione di chi si occupa delle misure di miglioramento della funzionalità dell’amministrazione (si pensi, ad esempio, all’OIV, ai controlli interni, alle strutture che curano la predisposizione del piano della </a:t>
            </a:r>
            <a:r>
              <a:rPr lang="it-IT" sz="1200" i="1" dirty="0">
                <a:solidFill>
                  <a:schemeClr val="tx2"/>
                </a:solidFill>
                <a:latin typeface="+mj-lt"/>
              </a:rPr>
              <a:t>performance</a:t>
            </a:r>
            <a:r>
              <a:rPr lang="it-IT" sz="1200" dirty="0">
                <a:solidFill>
                  <a:schemeClr val="tx2"/>
                </a:solidFill>
                <a:latin typeface="+mj-lt"/>
              </a:rPr>
              <a:t>). </a:t>
            </a:r>
            <a:r>
              <a:rPr lang="it-IT" sz="1200" u="sng" dirty="0">
                <a:solidFill>
                  <a:schemeClr val="tx2"/>
                </a:solidFill>
                <a:latin typeface="+mj-lt"/>
              </a:rPr>
              <a:t>La condizione necessaria, però, è che tale struttura sia posta effettivamente al servizio dell’operato del RPC. In tale direzione nel PTPC è opportuno precisare le indicazioni organizzative, ivi compresa la regolazione dei rapporti tra RPC e ufficio di </a:t>
            </a:r>
            <a:r>
              <a:rPr lang="it-IT" sz="1200" u="sng" dirty="0" smtClean="0">
                <a:solidFill>
                  <a:schemeClr val="tx2"/>
                </a:solidFill>
                <a:latin typeface="+mj-lt"/>
              </a:rPr>
              <a:t>supporto</a:t>
            </a:r>
          </a:p>
          <a:p>
            <a:r>
              <a:rPr lang="it-IT" sz="1200" u="sng" dirty="0">
                <a:solidFill>
                  <a:schemeClr val="tx2"/>
                </a:solidFill>
                <a:latin typeface="+mj-lt"/>
              </a:rPr>
              <a:t>.</a:t>
            </a:r>
            <a:r>
              <a:rPr lang="it-IT" sz="1200" dirty="0" smtClean="0">
                <a:solidFill>
                  <a:schemeClr val="tx2"/>
                </a:solidFill>
                <a:latin typeface="+mj-lt"/>
              </a:rPr>
              <a:t>…                                                                                </a:t>
            </a:r>
          </a:p>
          <a:p>
            <a:endParaRPr lang="it-IT" sz="1200" b="1" u="sng" dirty="0">
              <a:solidFill>
                <a:schemeClr val="tx2"/>
              </a:solidFill>
              <a:latin typeface="+mj-lt"/>
            </a:endParaRPr>
          </a:p>
          <a:p>
            <a:pPr algn="r"/>
            <a:r>
              <a:rPr lang="it-IT" sz="1200" b="1" u="sng" dirty="0" smtClean="0">
                <a:solidFill>
                  <a:schemeClr val="tx2"/>
                </a:solidFill>
                <a:latin typeface="+mj-lt"/>
              </a:rPr>
              <a:t>ANAC </a:t>
            </a:r>
            <a:r>
              <a:rPr lang="it-IT" sz="1200" b="1" u="sng" dirty="0">
                <a:solidFill>
                  <a:schemeClr val="tx2"/>
                </a:solidFill>
                <a:latin typeface="+mj-lt"/>
              </a:rPr>
              <a:t>Determinazione n. 12 del 28 ottobre 2015 </a:t>
            </a:r>
          </a:p>
          <a:p>
            <a:endParaRPr lang="it-IT" sz="1200" dirty="0">
              <a:solidFill>
                <a:schemeClr val="tx2"/>
              </a:solidFill>
              <a:latin typeface="+mj-lt"/>
            </a:endParaRPr>
          </a:p>
        </p:txBody>
      </p:sp>
      <p:sp>
        <p:nvSpPr>
          <p:cNvPr id="5" name="Titolo 1"/>
          <p:cNvSpPr txBox="1">
            <a:spLocks/>
          </p:cNvSpPr>
          <p:nvPr/>
        </p:nvSpPr>
        <p:spPr>
          <a:xfrm>
            <a:off x="446856" y="44624"/>
            <a:ext cx="8229600" cy="36004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it-IT" sz="1800" dirty="0">
                <a:solidFill>
                  <a:srgbClr val="1F497D"/>
                </a:solidFill>
              </a:rPr>
              <a:t>Anticorruzione e Trasparenza: Organizzazione </a:t>
            </a:r>
            <a:r>
              <a:rPr lang="it-IT" sz="1800" dirty="0" smtClean="0">
                <a:solidFill>
                  <a:srgbClr val="1F497D"/>
                </a:solidFill>
              </a:rPr>
              <a:t>attività</a:t>
            </a:r>
            <a:endParaRPr lang="it-IT" sz="1800" dirty="0">
              <a:solidFill>
                <a:srgbClr val="1F497D"/>
              </a:solidFill>
            </a:endParaRPr>
          </a:p>
        </p:txBody>
      </p:sp>
      <p:sp>
        <p:nvSpPr>
          <p:cNvPr id="6" name="Rettangolo 5"/>
          <p:cNvSpPr/>
          <p:nvPr/>
        </p:nvSpPr>
        <p:spPr>
          <a:xfrm>
            <a:off x="323528" y="5229200"/>
            <a:ext cx="8280920" cy="830997"/>
          </a:xfrm>
          <a:prstGeom prst="rect">
            <a:avLst/>
          </a:prstGeom>
        </p:spPr>
        <p:txBody>
          <a:bodyPr wrap="square">
            <a:spAutoFit/>
          </a:bodyPr>
          <a:lstStyle/>
          <a:p>
            <a:pPr algn="ctr"/>
            <a:r>
              <a:rPr lang="it-IT" sz="1600" i="1" dirty="0">
                <a:solidFill>
                  <a:schemeClr val="tx2"/>
                </a:solidFill>
              </a:rPr>
              <a:t>Come previsto nella Determinazione dell’ ANAC n. 12 del 28 ottobre </a:t>
            </a:r>
            <a:r>
              <a:rPr lang="it-IT" sz="1600" i="1" dirty="0" smtClean="0">
                <a:solidFill>
                  <a:schemeClr val="tx2"/>
                </a:solidFill>
              </a:rPr>
              <a:t>2015, al fine di poter svolgere un’adeguata attività di Prevenzione alla corruzione e trasparenza è necessario potersi dotare di una struttura organizzativa con competenze adeguate</a:t>
            </a:r>
            <a:endParaRPr lang="it-IT" sz="1600" i="1" dirty="0"/>
          </a:p>
        </p:txBody>
      </p:sp>
      <p:pic>
        <p:nvPicPr>
          <p:cNvPr id="7171" name="Picture 3" descr="C:\Users\mstefanelli\AppData\Local\Microsoft\Windows\Temporary Internet Files\Content.IE5\43YQMOXJ\organizzarsi[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1760" y="2735641"/>
            <a:ext cx="2736304" cy="2205527"/>
          </a:xfrm>
          <a:prstGeom prst="rect">
            <a:avLst/>
          </a:prstGeom>
          <a:noFill/>
          <a:extLst>
            <a:ext uri="{909E8E84-426E-40DD-AFC4-6F175D3DCCD1}">
              <a14:hiddenFill xmlns:a14="http://schemas.microsoft.com/office/drawing/2010/main">
                <a:solidFill>
                  <a:srgbClr val="FFFFFF"/>
                </a:solidFill>
              </a14:hiddenFill>
            </a:ext>
          </a:extLst>
        </p:spPr>
      </p:pic>
      <p:sp>
        <p:nvSpPr>
          <p:cNvPr id="9" name="Segnaposto numero diapositiva 8"/>
          <p:cNvSpPr>
            <a:spLocks noGrp="1"/>
          </p:cNvSpPr>
          <p:nvPr>
            <p:ph type="sldNum" sz="quarter" idx="12"/>
          </p:nvPr>
        </p:nvSpPr>
        <p:spPr/>
        <p:txBody>
          <a:bodyPr/>
          <a:lstStyle/>
          <a:p>
            <a:fld id="{FE967F5E-B7F4-4ED8-8C93-A6ADB9960B7B}" type="slidenum">
              <a:rPr lang="it-IT" smtClean="0"/>
              <a:t>7</a:t>
            </a:fld>
            <a:endParaRPr lang="it-IT"/>
          </a:p>
        </p:txBody>
      </p:sp>
    </p:spTree>
    <p:extLst>
      <p:ext uri="{BB962C8B-B14F-4D97-AF65-F5344CB8AC3E}">
        <p14:creationId xmlns:p14="http://schemas.microsoft.com/office/powerpoint/2010/main" val="27551204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p:cNvSpPr txBox="1">
            <a:spLocks/>
          </p:cNvSpPr>
          <p:nvPr/>
        </p:nvSpPr>
        <p:spPr>
          <a:xfrm>
            <a:off x="446856" y="44624"/>
            <a:ext cx="8229600" cy="36004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it-IT" sz="1800" dirty="0" smtClean="0">
                <a:solidFill>
                  <a:srgbClr val="1F497D"/>
                </a:solidFill>
              </a:rPr>
              <a:t>Formazione</a:t>
            </a:r>
            <a:endParaRPr lang="it-IT" sz="1800" dirty="0">
              <a:solidFill>
                <a:srgbClr val="1F497D"/>
              </a:solidFill>
            </a:endParaRPr>
          </a:p>
        </p:txBody>
      </p:sp>
      <p:sp>
        <p:nvSpPr>
          <p:cNvPr id="4" name="Rettangolo 3"/>
          <p:cNvSpPr/>
          <p:nvPr/>
        </p:nvSpPr>
        <p:spPr>
          <a:xfrm>
            <a:off x="395536" y="476672"/>
            <a:ext cx="8136904" cy="2862322"/>
          </a:xfrm>
          <a:prstGeom prst="rect">
            <a:avLst/>
          </a:prstGeom>
        </p:spPr>
        <p:txBody>
          <a:bodyPr wrap="square">
            <a:spAutoFit/>
          </a:bodyPr>
          <a:lstStyle/>
          <a:p>
            <a:r>
              <a:rPr lang="it-IT" sz="1200" b="1" i="1" dirty="0" smtClean="0">
                <a:solidFill>
                  <a:schemeClr val="tx2"/>
                </a:solidFill>
                <a:latin typeface="Garamond"/>
              </a:rPr>
              <a:t>….5</a:t>
            </a:r>
            <a:r>
              <a:rPr lang="it-IT" sz="1200" b="1" i="1" dirty="0">
                <a:solidFill>
                  <a:schemeClr val="tx2"/>
                </a:solidFill>
                <a:latin typeface="Garamond"/>
              </a:rPr>
              <a:t>. Ruolo strategico della formazione </a:t>
            </a:r>
            <a:endParaRPr lang="it-IT" sz="1200" i="1" dirty="0">
              <a:solidFill>
                <a:schemeClr val="tx2"/>
              </a:solidFill>
              <a:latin typeface="Garamond"/>
            </a:endParaRPr>
          </a:p>
          <a:p>
            <a:r>
              <a:rPr lang="it-IT" sz="1200" i="1" dirty="0">
                <a:solidFill>
                  <a:schemeClr val="tx2"/>
                </a:solidFill>
                <a:latin typeface="Garamond"/>
              </a:rPr>
              <a:t>La centralità della formazione è affermata già nella l. 190/2012 (art. 1, co. 5, </a:t>
            </a:r>
            <a:r>
              <a:rPr lang="it-IT" sz="1200" i="1" dirty="0" err="1">
                <a:solidFill>
                  <a:schemeClr val="tx2"/>
                </a:solidFill>
                <a:latin typeface="Garamond"/>
              </a:rPr>
              <a:t>lett</a:t>
            </a:r>
            <a:r>
              <a:rPr lang="it-IT" sz="1200" i="1" dirty="0">
                <a:solidFill>
                  <a:schemeClr val="tx2"/>
                </a:solidFill>
                <a:latin typeface="Garamond"/>
              </a:rPr>
              <a:t>. b); co. 9, </a:t>
            </a:r>
            <a:r>
              <a:rPr lang="it-IT" sz="1200" i="1" dirty="0" err="1">
                <a:solidFill>
                  <a:schemeClr val="tx2"/>
                </a:solidFill>
                <a:latin typeface="Garamond"/>
              </a:rPr>
              <a:t>lett</a:t>
            </a:r>
            <a:r>
              <a:rPr lang="it-IT" sz="1200" i="1" dirty="0">
                <a:solidFill>
                  <a:schemeClr val="tx2"/>
                </a:solidFill>
                <a:latin typeface="Garamond"/>
              </a:rPr>
              <a:t>. b); co. 11). La formazione fin qui svolta ha risentito sia delle scarse risorse a disposizione delle amministrazioni, sia di un approccio generalista al tema della corruzione che non ha giovato al perseguimento dell’obiettivo di una migliore qualità delle misure di prevenzione. </a:t>
            </a:r>
          </a:p>
          <a:p>
            <a:r>
              <a:rPr lang="it-IT" sz="1200" i="1" dirty="0">
                <a:solidFill>
                  <a:schemeClr val="tx2"/>
                </a:solidFill>
                <a:latin typeface="Garamond"/>
              </a:rPr>
              <a:t>Occorre una formazione più mirata, in primo luogo, relativamente alla individuazione delle categorie di destinatari, che peraltro, non può prescindere da una responsabilizzazione delle amministrazioni e degli enti sulla scelta dei soggetti da formare e su cui investire prioritariamente; in secondo luogo, in relazione ai contenuti. </a:t>
            </a:r>
          </a:p>
          <a:p>
            <a:r>
              <a:rPr lang="it-IT" sz="1200" i="1" dirty="0">
                <a:solidFill>
                  <a:schemeClr val="tx2"/>
                </a:solidFill>
                <a:latin typeface="Garamond"/>
              </a:rPr>
              <a:t>Sotto il primo profilo la formazione deve riguardare, con approcci differenziati, tutti i soggetti che partecipano, a vario titolo, alla formazione e attuazione delle misure: RPC, referenti, organi di indirizzo, titolari di uffici di diretta collaborazione e di incarichi amministrativi di vertice, responsabili degli uffici, dipendenti. La formazione, poi, dovrà essere differenziata in rapporto alla diversa natura dei soggetti 14 </a:t>
            </a:r>
          </a:p>
          <a:p>
            <a:r>
              <a:rPr lang="it-IT" sz="1200" i="1" dirty="0">
                <a:solidFill>
                  <a:schemeClr val="tx2"/>
                </a:solidFill>
                <a:latin typeface="Garamond"/>
              </a:rPr>
              <a:t>(pubbliche amministrazioni, enti pubblici, enti di diritto privato in controllo pubblico e meramente partecipati) tenuti all’adozione di misure di prevenzione e di trasparenza e ai diversi contenuti delle funzioni attribuite (enti territoriali generali, enti di settore, enti di regolazione e enti di erogazione di servizi). </a:t>
            </a:r>
          </a:p>
          <a:p>
            <a:r>
              <a:rPr lang="it-IT" sz="1200" i="1" dirty="0">
                <a:solidFill>
                  <a:schemeClr val="tx2"/>
                </a:solidFill>
                <a:latin typeface="Garamond"/>
              </a:rPr>
              <a:t>Sotto il secondo profilo, la formazione deve riguardare, anche in modo specialistico, tutte le diverse fasi: l’analisi di contesto, esterno e interno; la mappatura dei processi; l’individuazione e la valutazione del rischio; l’identificazione delle misure; i profili relativi alle diverse tipologie di misure (ad es. come si illustrerà di seguito, controlli, semplificazioni procedimentali, riorganizzazioni degli uffici, trasparenza</a:t>
            </a:r>
            <a:r>
              <a:rPr lang="it-IT" sz="1200" i="1" dirty="0" smtClean="0">
                <a:solidFill>
                  <a:schemeClr val="tx2"/>
                </a:solidFill>
                <a:latin typeface="Garamond"/>
              </a:rPr>
              <a:t>)….</a:t>
            </a:r>
            <a:endParaRPr lang="it-IT" sz="1200" i="1" dirty="0">
              <a:solidFill>
                <a:schemeClr val="tx2"/>
              </a:solidFill>
            </a:endParaRPr>
          </a:p>
        </p:txBody>
      </p:sp>
      <p:sp>
        <p:nvSpPr>
          <p:cNvPr id="6" name="Rettangolo 5"/>
          <p:cNvSpPr/>
          <p:nvPr/>
        </p:nvSpPr>
        <p:spPr>
          <a:xfrm>
            <a:off x="5832648" y="3140968"/>
            <a:ext cx="4572000" cy="407804"/>
          </a:xfrm>
          <a:prstGeom prst="rect">
            <a:avLst/>
          </a:prstGeom>
        </p:spPr>
        <p:txBody>
          <a:bodyPr>
            <a:spAutoFit/>
          </a:bodyPr>
          <a:lstStyle/>
          <a:p>
            <a:endParaRPr lang="it-IT" sz="1050" dirty="0">
              <a:solidFill>
                <a:schemeClr val="tx2"/>
              </a:solidFill>
              <a:latin typeface="Garamond"/>
            </a:endParaRPr>
          </a:p>
          <a:p>
            <a:r>
              <a:rPr lang="it-IT" sz="1000" b="1" u="sng" dirty="0">
                <a:solidFill>
                  <a:schemeClr val="tx2"/>
                </a:solidFill>
                <a:latin typeface="Garamond"/>
              </a:rPr>
              <a:t> </a:t>
            </a:r>
            <a:r>
              <a:rPr lang="it-IT" sz="1000" b="1" u="sng" dirty="0" smtClean="0">
                <a:solidFill>
                  <a:schemeClr val="tx2"/>
                </a:solidFill>
                <a:latin typeface="Garamond"/>
              </a:rPr>
              <a:t>ANAC Determinazione </a:t>
            </a:r>
            <a:r>
              <a:rPr lang="it-IT" sz="1000" b="1" u="sng" dirty="0">
                <a:solidFill>
                  <a:schemeClr val="tx2"/>
                </a:solidFill>
                <a:latin typeface="Garamond"/>
              </a:rPr>
              <a:t>n. </a:t>
            </a:r>
            <a:r>
              <a:rPr lang="it-IT" sz="1000" b="1" u="sng" dirty="0" smtClean="0">
                <a:solidFill>
                  <a:schemeClr val="tx2"/>
                </a:solidFill>
                <a:latin typeface="Garamond"/>
              </a:rPr>
              <a:t>12 del </a:t>
            </a:r>
            <a:r>
              <a:rPr lang="it-IT" sz="1000" b="1" u="sng" dirty="0">
                <a:solidFill>
                  <a:schemeClr val="tx2"/>
                </a:solidFill>
                <a:latin typeface="Garamond"/>
              </a:rPr>
              <a:t>28 ottobre 2015 </a:t>
            </a:r>
            <a:endParaRPr lang="it-IT" sz="1000" b="1" u="sng" dirty="0">
              <a:solidFill>
                <a:schemeClr val="tx2"/>
              </a:solidFill>
            </a:endParaRPr>
          </a:p>
        </p:txBody>
      </p:sp>
      <p:sp>
        <p:nvSpPr>
          <p:cNvPr id="7" name="CasellaDiTesto 6"/>
          <p:cNvSpPr txBox="1"/>
          <p:nvPr/>
        </p:nvSpPr>
        <p:spPr>
          <a:xfrm>
            <a:off x="755576" y="5118283"/>
            <a:ext cx="7848872" cy="584775"/>
          </a:xfrm>
          <a:prstGeom prst="rect">
            <a:avLst/>
          </a:prstGeom>
          <a:noFill/>
        </p:spPr>
        <p:txBody>
          <a:bodyPr wrap="square" rtlCol="0">
            <a:spAutoFit/>
          </a:bodyPr>
          <a:lstStyle/>
          <a:p>
            <a:pPr algn="ctr"/>
            <a:r>
              <a:rPr lang="it-IT" sz="1600" dirty="0" smtClean="0">
                <a:solidFill>
                  <a:schemeClr val="tx2"/>
                </a:solidFill>
              </a:rPr>
              <a:t>Come previsto nella Determinazione dell’ ANAC n. 12 del 28 ottobre 2015, ossia il Nuovo Piano Nazionale Anticorruzione, verrà elaborato un piano formativo e informativo per il 2016 </a:t>
            </a:r>
            <a:endParaRPr lang="it-IT" sz="1600" b="1" dirty="0">
              <a:solidFill>
                <a:schemeClr val="tx2"/>
              </a:solidFill>
            </a:endParaRPr>
          </a:p>
        </p:txBody>
      </p:sp>
      <p:pic>
        <p:nvPicPr>
          <p:cNvPr id="9" name="Picture 5" descr="C:\Users\vtsantucci\AppData\Local\Microsoft\Windows\Temporary Internet Files\Content.IE5\L4XZ4EKI\Training[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3522843"/>
            <a:ext cx="1656184" cy="12743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6128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itolo 1"/>
          <p:cNvSpPr txBox="1">
            <a:spLocks/>
          </p:cNvSpPr>
          <p:nvPr/>
        </p:nvSpPr>
        <p:spPr>
          <a:xfrm>
            <a:off x="446856" y="44624"/>
            <a:ext cx="8229600" cy="36004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it-IT" sz="1800" dirty="0" smtClean="0">
                <a:solidFill>
                  <a:srgbClr val="1F497D"/>
                </a:solidFill>
              </a:rPr>
              <a:t>Società Trasparente</a:t>
            </a:r>
            <a:endParaRPr lang="it-IT" sz="1800" dirty="0">
              <a:solidFill>
                <a:srgbClr val="1F497D"/>
              </a:solidFill>
            </a:endParaRPr>
          </a:p>
        </p:txBody>
      </p:sp>
      <p:sp>
        <p:nvSpPr>
          <p:cNvPr id="43" name="Line 2"/>
          <p:cNvSpPr>
            <a:spLocks noChangeShapeType="1"/>
          </p:cNvSpPr>
          <p:nvPr/>
        </p:nvSpPr>
        <p:spPr bwMode="auto">
          <a:xfrm>
            <a:off x="846138" y="646113"/>
            <a:ext cx="7696200" cy="0"/>
          </a:xfrm>
          <a:prstGeom prst="line">
            <a:avLst/>
          </a:prstGeom>
          <a:noFill/>
          <a:ln w="19050">
            <a:solidFill>
              <a:schemeClr val="bg1">
                <a:lumMod val="65000"/>
              </a:schemeClr>
            </a:solidFill>
            <a:round/>
            <a:headEnd/>
            <a:tailEnd/>
          </a:ln>
        </p:spPr>
        <p:txBody>
          <a:bodyPr/>
          <a:lstStyle/>
          <a:p>
            <a:pPr>
              <a:buClr>
                <a:srgbClr val="000000"/>
              </a:buClr>
              <a:buSzPct val="100000"/>
              <a:buFont typeface="Times New Roman" pitchFamily="18" charset="0"/>
              <a:buNone/>
              <a:defRPr/>
            </a:pPr>
            <a:endParaRPr lang="it-IT">
              <a:solidFill>
                <a:srgbClr val="FFFFFF"/>
              </a:solidFill>
            </a:endParaRPr>
          </a:p>
        </p:txBody>
      </p:sp>
      <p:sp>
        <p:nvSpPr>
          <p:cNvPr id="44" name="CasellaDiTesto 11"/>
          <p:cNvSpPr txBox="1">
            <a:spLocks noChangeArrowheads="1"/>
          </p:cNvSpPr>
          <p:nvPr/>
        </p:nvSpPr>
        <p:spPr bwMode="auto">
          <a:xfrm>
            <a:off x="446856" y="692696"/>
            <a:ext cx="8373616" cy="553998"/>
          </a:xfrm>
          <a:prstGeom prst="rect">
            <a:avLst/>
          </a:prstGeom>
          <a:noFill/>
          <a:ln w="9525">
            <a:noFill/>
            <a:miter lim="800000"/>
            <a:headEnd/>
            <a:tailEnd/>
          </a:ln>
        </p:spPr>
        <p:txBody>
          <a:bodyPr wrap="square">
            <a:spAutoFit/>
          </a:bodyPr>
          <a:lstStyle/>
          <a:p>
            <a:pPr algn="just">
              <a:spcAft>
                <a:spcPts val="0"/>
              </a:spcAft>
              <a:buClr>
                <a:schemeClr val="tx1">
                  <a:lumMod val="50000"/>
                  <a:lumOff val="50000"/>
                </a:schemeClr>
              </a:buClr>
              <a:buSzPct val="100000"/>
              <a:defRPr/>
            </a:pPr>
            <a:r>
              <a:rPr lang="it-IT" sz="1000" dirty="0" smtClean="0">
                <a:solidFill>
                  <a:schemeClr val="tx2">
                    <a:lumMod val="75000"/>
                  </a:schemeClr>
                </a:solidFill>
                <a:latin typeface="Century Gothic" pitchFamily="34" charset="0"/>
              </a:rPr>
              <a:t>E’ stata effettuata un’accurata analisi dei contenuti da pubblicare nel sito di </a:t>
            </a:r>
            <a:r>
              <a:rPr lang="it-IT" sz="1000" dirty="0" err="1" smtClean="0">
                <a:solidFill>
                  <a:schemeClr val="tx2">
                    <a:lumMod val="75000"/>
                  </a:schemeClr>
                </a:solidFill>
                <a:latin typeface="Century Gothic" pitchFamily="34" charset="0"/>
              </a:rPr>
              <a:t>InfratelItalia</a:t>
            </a:r>
            <a:r>
              <a:rPr lang="it-IT" sz="1000" dirty="0" smtClean="0">
                <a:solidFill>
                  <a:schemeClr val="tx2">
                    <a:lumMod val="75000"/>
                  </a:schemeClr>
                </a:solidFill>
                <a:latin typeface="Century Gothic" pitchFamily="34" charset="0"/>
              </a:rPr>
              <a:t> </a:t>
            </a:r>
            <a:r>
              <a:rPr lang="it-IT" sz="1000" dirty="0">
                <a:solidFill>
                  <a:schemeClr val="tx2">
                    <a:lumMod val="75000"/>
                  </a:schemeClr>
                </a:solidFill>
                <a:latin typeface="Century Gothic" pitchFamily="34" charset="0"/>
              </a:rPr>
              <a:t>S</a:t>
            </a:r>
            <a:r>
              <a:rPr lang="it-IT" sz="1000" dirty="0" smtClean="0">
                <a:solidFill>
                  <a:schemeClr val="tx2">
                    <a:lumMod val="75000"/>
                  </a:schemeClr>
                </a:solidFill>
                <a:latin typeface="Century Gothic" pitchFamily="34" charset="0"/>
              </a:rPr>
              <a:t>pa ed in particolare nella sezione «Amministrazione Trasparente» di </a:t>
            </a:r>
            <a:r>
              <a:rPr lang="it-IT" sz="1000" dirty="0">
                <a:solidFill>
                  <a:schemeClr val="tx2">
                    <a:lumMod val="75000"/>
                  </a:schemeClr>
                </a:solidFill>
                <a:latin typeface="Century Gothic" pitchFamily="34" charset="0"/>
              </a:rPr>
              <a:t>cui al d.lgs. </a:t>
            </a:r>
            <a:r>
              <a:rPr lang="it-IT" sz="1000" dirty="0" smtClean="0">
                <a:solidFill>
                  <a:schemeClr val="tx2">
                    <a:lumMod val="75000"/>
                  </a:schemeClr>
                </a:solidFill>
                <a:latin typeface="Century Gothic" pitchFamily="34" charset="0"/>
              </a:rPr>
              <a:t>33/2013. In linea con quanto effettuato da Invitalia Spa, a partire da Novembre 2015 sono attive le seguenti sezioni tematiche in continuo aggiornamento:</a:t>
            </a:r>
            <a:endParaRPr lang="it-IT" sz="1000" dirty="0">
              <a:solidFill>
                <a:schemeClr val="tx2">
                  <a:lumMod val="75000"/>
                </a:schemeClr>
              </a:solidFill>
              <a:latin typeface="Century Gothic" pitchFamily="34" charset="0"/>
            </a:endParaRPr>
          </a:p>
        </p:txBody>
      </p:sp>
      <p:sp>
        <p:nvSpPr>
          <p:cNvPr id="65" name="Rettangolo 64"/>
          <p:cNvSpPr/>
          <p:nvPr/>
        </p:nvSpPr>
        <p:spPr>
          <a:xfrm>
            <a:off x="1280592" y="4077072"/>
            <a:ext cx="288032"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7E0000"/>
              </a:solidFill>
            </a:endParaRPr>
          </a:p>
        </p:txBody>
      </p:sp>
      <p:sp>
        <p:nvSpPr>
          <p:cNvPr id="66" name="Rettangolo 65"/>
          <p:cNvSpPr/>
          <p:nvPr/>
        </p:nvSpPr>
        <p:spPr>
          <a:xfrm>
            <a:off x="1280592" y="3861048"/>
            <a:ext cx="288032"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Rettangolo 1"/>
          <p:cNvSpPr/>
          <p:nvPr/>
        </p:nvSpPr>
        <p:spPr>
          <a:xfrm>
            <a:off x="1115616" y="3789040"/>
            <a:ext cx="360040" cy="1800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E967F5E-B7F4-4ED8-8C93-A6ADB9960B7B}" type="slidenum">
              <a:rPr lang="it-IT" smtClean="0"/>
              <a:t>9</a:t>
            </a:fld>
            <a:endParaRPr lang="it-IT"/>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588" y="1412776"/>
            <a:ext cx="8028384" cy="34829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346597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2935</TotalTime>
  <Words>3036</Words>
  <Application>Microsoft Office PowerPoint</Application>
  <PresentationFormat>Presentazione su schermo (4:3)</PresentationFormat>
  <Paragraphs>185</Paragraphs>
  <Slides>14</Slides>
  <Notes>2</Notes>
  <HiddenSlides>0</HiddenSlides>
  <MMClips>0</MMClips>
  <ScaleCrop>false</ScaleCrop>
  <HeadingPairs>
    <vt:vector size="4" baseType="variant">
      <vt:variant>
        <vt:lpstr>Tema</vt:lpstr>
      </vt:variant>
      <vt:variant>
        <vt:i4>1</vt:i4>
      </vt:variant>
      <vt:variant>
        <vt:lpstr>Titoli diapositive</vt:lpstr>
      </vt:variant>
      <vt:variant>
        <vt:i4>14</vt:i4>
      </vt:variant>
    </vt:vector>
  </HeadingPairs>
  <TitlesOfParts>
    <vt:vector size="15" baseType="lpstr">
      <vt:lpstr>Tema di Office</vt:lpstr>
      <vt:lpstr>Anticorruzione e Trasparenza Aggiornamento Piano Prevenzione   2 febbraio 2016</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INVITALIA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Attività di Prevenzione della Corruzione e Trasparenza</dc:title>
  <dc:creator>Santucci Vittorio</dc:creator>
  <cp:lastModifiedBy>Stefanelli Maria Letizia</cp:lastModifiedBy>
  <cp:revision>130</cp:revision>
  <cp:lastPrinted>2016-01-27T09:57:52Z</cp:lastPrinted>
  <dcterms:created xsi:type="dcterms:W3CDTF">2015-12-02T16:25:19Z</dcterms:created>
  <dcterms:modified xsi:type="dcterms:W3CDTF">2016-02-01T15:49:58Z</dcterms:modified>
</cp:coreProperties>
</file>